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73"/>
  </p:notesMasterIdLst>
  <p:handoutMasterIdLst>
    <p:handoutMasterId r:id="rId74"/>
  </p:handoutMasterIdLst>
  <p:sldIdLst>
    <p:sldId id="270" r:id="rId2"/>
    <p:sldId id="272" r:id="rId3"/>
    <p:sldId id="273" r:id="rId4"/>
    <p:sldId id="274" r:id="rId5"/>
    <p:sldId id="275" r:id="rId6"/>
    <p:sldId id="276" r:id="rId7"/>
    <p:sldId id="277" r:id="rId8"/>
    <p:sldId id="278" r:id="rId9"/>
    <p:sldId id="279" r:id="rId10"/>
    <p:sldId id="281" r:id="rId11"/>
    <p:sldId id="282" r:id="rId12"/>
    <p:sldId id="283" r:id="rId13"/>
    <p:sldId id="284" r:id="rId14"/>
    <p:sldId id="280" r:id="rId15"/>
    <p:sldId id="311" r:id="rId16"/>
    <p:sldId id="305" r:id="rId17"/>
    <p:sldId id="306" r:id="rId18"/>
    <p:sldId id="307" r:id="rId19"/>
    <p:sldId id="308" r:id="rId20"/>
    <p:sldId id="317" r:id="rId21"/>
    <p:sldId id="285" r:id="rId22"/>
    <p:sldId id="286" r:id="rId23"/>
    <p:sldId id="287" r:id="rId24"/>
    <p:sldId id="288" r:id="rId25"/>
    <p:sldId id="289" r:id="rId26"/>
    <p:sldId id="290" r:id="rId27"/>
    <p:sldId id="291" r:id="rId28"/>
    <p:sldId id="292" r:id="rId29"/>
    <p:sldId id="293" r:id="rId30"/>
    <p:sldId id="294" r:id="rId31"/>
    <p:sldId id="295" r:id="rId32"/>
    <p:sldId id="322" r:id="rId33"/>
    <p:sldId id="314" r:id="rId34"/>
    <p:sldId id="315" r:id="rId35"/>
    <p:sldId id="316" r:id="rId36"/>
    <p:sldId id="319" r:id="rId37"/>
    <p:sldId id="320" r:id="rId38"/>
    <p:sldId id="318" r:id="rId39"/>
    <p:sldId id="296" r:id="rId40"/>
    <p:sldId id="297" r:id="rId41"/>
    <p:sldId id="298" r:id="rId42"/>
    <p:sldId id="323" r:id="rId43"/>
    <p:sldId id="312" r:id="rId44"/>
    <p:sldId id="310" r:id="rId45"/>
    <p:sldId id="313" r:id="rId46"/>
    <p:sldId id="300" r:id="rId47"/>
    <p:sldId id="301" r:id="rId48"/>
    <p:sldId id="302" r:id="rId49"/>
    <p:sldId id="303" r:id="rId50"/>
    <p:sldId id="340" r:id="rId51"/>
    <p:sldId id="341" r:id="rId52"/>
    <p:sldId id="309" r:id="rId53"/>
    <p:sldId id="342" r:id="rId54"/>
    <p:sldId id="335" r:id="rId55"/>
    <p:sldId id="336" r:id="rId56"/>
    <p:sldId id="337" r:id="rId57"/>
    <p:sldId id="338" r:id="rId58"/>
    <p:sldId id="339" r:id="rId59"/>
    <p:sldId id="324" r:id="rId60"/>
    <p:sldId id="325" r:id="rId61"/>
    <p:sldId id="326" r:id="rId62"/>
    <p:sldId id="327" r:id="rId63"/>
    <p:sldId id="328" r:id="rId64"/>
    <p:sldId id="329" r:id="rId65"/>
    <p:sldId id="330" r:id="rId66"/>
    <p:sldId id="331" r:id="rId67"/>
    <p:sldId id="332" r:id="rId68"/>
    <p:sldId id="333" r:id="rId69"/>
    <p:sldId id="334" r:id="rId70"/>
    <p:sldId id="321" r:id="rId71"/>
    <p:sldId id="269" r:id="rId72"/>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8504"/>
    <a:srgbClr val="FB5FE5"/>
    <a:srgbClr val="EEBD08"/>
    <a:srgbClr val="FFFF66"/>
    <a:srgbClr val="0A37F6"/>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660"/>
  </p:normalViewPr>
  <p:slideViewPr>
    <p:cSldViewPr snapToGrid="0">
      <p:cViewPr varScale="1">
        <p:scale>
          <a:sx n="80" d="100"/>
          <a:sy n="80" d="100"/>
        </p:scale>
        <p:origin x="58"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F0BB14E2-5F6F-47F4-B329-AFE90E86003D}"/>
              </a:ext>
            </a:extLst>
          </p:cNvPr>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nl-NL"/>
          </a:p>
        </p:txBody>
      </p:sp>
      <p:sp>
        <p:nvSpPr>
          <p:cNvPr id="3" name="Tijdelijke aanduiding voor datum 2">
            <a:extLst>
              <a:ext uri="{FF2B5EF4-FFF2-40B4-BE49-F238E27FC236}">
                <a16:creationId xmlns:a16="http://schemas.microsoft.com/office/drawing/2014/main" id="{655715B8-DEE5-42BB-B7E4-71F1C296BC13}"/>
              </a:ext>
            </a:extLst>
          </p:cNvPr>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85D2CE05-B37A-4E16-9762-7831DE2293E2}" type="datetimeFigureOut">
              <a:rPr lang="nl-NL" smtClean="0"/>
              <a:t>7-10-2019</a:t>
            </a:fld>
            <a:endParaRPr lang="nl-NL"/>
          </a:p>
        </p:txBody>
      </p:sp>
      <p:sp>
        <p:nvSpPr>
          <p:cNvPr id="4" name="Tijdelijke aanduiding voor voettekst 3">
            <a:extLst>
              <a:ext uri="{FF2B5EF4-FFF2-40B4-BE49-F238E27FC236}">
                <a16:creationId xmlns:a16="http://schemas.microsoft.com/office/drawing/2014/main" id="{899D7337-317D-4243-A5BA-1B43D48A698C}"/>
              </a:ext>
            </a:extLst>
          </p:cNvPr>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nl-NL"/>
          </a:p>
        </p:txBody>
      </p:sp>
      <p:sp>
        <p:nvSpPr>
          <p:cNvPr id="5" name="Tijdelijke aanduiding voor dianummer 4">
            <a:extLst>
              <a:ext uri="{FF2B5EF4-FFF2-40B4-BE49-F238E27FC236}">
                <a16:creationId xmlns:a16="http://schemas.microsoft.com/office/drawing/2014/main" id="{DAA525AA-3BA9-4C63-8C79-6CA4BE5321CC}"/>
              </a:ext>
            </a:extLst>
          </p:cNvPr>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A0809E0D-D3AF-4766-83ED-163466ADC55F}" type="slidenum">
              <a:rPr lang="nl-NL" smtClean="0"/>
              <a:t>‹nr.›</a:t>
            </a:fld>
            <a:endParaRPr lang="nl-NL"/>
          </a:p>
        </p:txBody>
      </p:sp>
    </p:spTree>
    <p:extLst>
      <p:ext uri="{BB962C8B-B14F-4D97-AF65-F5344CB8AC3E}">
        <p14:creationId xmlns:p14="http://schemas.microsoft.com/office/powerpoint/2010/main" val="36247612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nl-NL"/>
          </a:p>
        </p:txBody>
      </p:sp>
      <p:sp>
        <p:nvSpPr>
          <p:cNvPr id="3" name="Tijdelijke aanduiding voor datum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8022547E-89DB-4F53-BE92-34673D6C8702}" type="datetimeFigureOut">
              <a:rPr lang="nl-NL" smtClean="0"/>
              <a:t>7-10-2019</a:t>
            </a:fld>
            <a:endParaRPr lang="nl-NL"/>
          </a:p>
        </p:txBody>
      </p:sp>
      <p:sp>
        <p:nvSpPr>
          <p:cNvPr id="4" name="Tijdelijke aanduiding voor dia-afbeelding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nl-NL"/>
          </a:p>
        </p:txBody>
      </p:sp>
      <p:sp>
        <p:nvSpPr>
          <p:cNvPr id="5" name="Tijdelijke aanduiding voor notiti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nl-NL"/>
          </a:p>
        </p:txBody>
      </p:sp>
      <p:sp>
        <p:nvSpPr>
          <p:cNvPr id="7" name="Tijdelijke aanduiding voor dianumm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6A770908-EE5A-47C5-8435-A0569E6B2C55}" type="slidenum">
              <a:rPr lang="nl-NL" smtClean="0"/>
              <a:t>‹nr.›</a:t>
            </a:fld>
            <a:endParaRPr lang="nl-NL"/>
          </a:p>
        </p:txBody>
      </p:sp>
    </p:spTree>
    <p:extLst>
      <p:ext uri="{BB962C8B-B14F-4D97-AF65-F5344CB8AC3E}">
        <p14:creationId xmlns:p14="http://schemas.microsoft.com/office/powerpoint/2010/main" val="41945272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6A770908-EE5A-47C5-8435-A0569E6B2C55}" type="slidenum">
              <a:rPr lang="nl-NL" smtClean="0"/>
              <a:t>38</a:t>
            </a:fld>
            <a:endParaRPr lang="nl-NL"/>
          </a:p>
        </p:txBody>
      </p:sp>
    </p:spTree>
    <p:extLst>
      <p:ext uri="{BB962C8B-B14F-4D97-AF65-F5344CB8AC3E}">
        <p14:creationId xmlns:p14="http://schemas.microsoft.com/office/powerpoint/2010/main" val="1104840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 </a:t>
            </a:r>
            <a:endParaRPr lang="nl-NL" sz="1200" kern="1200" dirty="0">
              <a:solidFill>
                <a:schemeClr val="tx1"/>
              </a:solidFill>
              <a:latin typeface="+mn-lt"/>
              <a:ea typeface="+mn-ea"/>
              <a:cs typeface="+mn-cs"/>
            </a:endParaRPr>
          </a:p>
          <a:p>
            <a:r>
              <a:rPr lang="nl-NL" sz="1200" kern="1200" dirty="0">
                <a:solidFill>
                  <a:schemeClr val="tx1"/>
                </a:solidFill>
                <a:latin typeface="+mn-lt"/>
                <a:ea typeface="+mn-ea"/>
                <a:cs typeface="+mn-cs"/>
              </a:rPr>
              <a:t>#aanpassen object output</a:t>
            </a:r>
          </a:p>
          <a:p>
            <a:r>
              <a:rPr lang="nl-NL" sz="1200" kern="1200" dirty="0">
                <a:solidFill>
                  <a:schemeClr val="tx1"/>
                </a:solidFill>
                <a:latin typeface="+mn-lt"/>
                <a:ea typeface="+mn-ea"/>
                <a:cs typeface="+mn-cs"/>
              </a:rPr>
              <a:t>  </a:t>
            </a:r>
            <a:r>
              <a:rPr lang="nl-NL" sz="1200" kern="1200" dirty="0" err="1">
                <a:solidFill>
                  <a:schemeClr val="tx1"/>
                </a:solidFill>
                <a:latin typeface="+mn-lt"/>
                <a:ea typeface="+mn-ea"/>
                <a:cs typeface="+mn-cs"/>
              </a:rPr>
              <a:t>gwmi</a:t>
            </a:r>
            <a:r>
              <a:rPr lang="nl-NL" sz="1200" kern="1200" dirty="0">
                <a:solidFill>
                  <a:schemeClr val="tx1"/>
                </a:solidFill>
                <a:latin typeface="+mn-lt"/>
                <a:ea typeface="+mn-ea"/>
                <a:cs typeface="+mn-cs"/>
              </a:rPr>
              <a:t> win32_logicaldisk</a:t>
            </a:r>
          </a:p>
          <a:p>
            <a:r>
              <a:rPr lang="nl-NL" sz="1200" kern="1200" dirty="0">
                <a:solidFill>
                  <a:schemeClr val="tx1"/>
                </a:solidFill>
                <a:latin typeface="+mn-lt"/>
                <a:ea typeface="+mn-ea"/>
                <a:cs typeface="+mn-cs"/>
              </a:rPr>
              <a:t>  </a:t>
            </a:r>
            <a:r>
              <a:rPr lang="nl-NL" sz="1200" kern="1200" dirty="0" err="1">
                <a:solidFill>
                  <a:schemeClr val="tx1"/>
                </a:solidFill>
                <a:latin typeface="+mn-lt"/>
                <a:ea typeface="+mn-ea"/>
                <a:cs typeface="+mn-cs"/>
              </a:rPr>
              <a:t>gwmi</a:t>
            </a:r>
            <a:r>
              <a:rPr lang="nl-NL" sz="1200" kern="1200" dirty="0">
                <a:solidFill>
                  <a:schemeClr val="tx1"/>
                </a:solidFill>
                <a:latin typeface="+mn-lt"/>
                <a:ea typeface="+mn-ea"/>
                <a:cs typeface="+mn-cs"/>
              </a:rPr>
              <a:t> win32_logicaldisk -filter "drivetype=3"</a:t>
            </a:r>
          </a:p>
          <a:p>
            <a:r>
              <a:rPr lang="nl-NL" sz="1200" kern="1200" dirty="0">
                <a:solidFill>
                  <a:schemeClr val="tx1"/>
                </a:solidFill>
                <a:latin typeface="+mn-lt"/>
                <a:ea typeface="+mn-ea"/>
                <a:cs typeface="+mn-cs"/>
              </a:rPr>
              <a:t>  </a:t>
            </a:r>
            <a:r>
              <a:rPr lang="nl-NL" sz="1200" kern="1200" dirty="0" err="1">
                <a:solidFill>
                  <a:schemeClr val="tx1"/>
                </a:solidFill>
                <a:latin typeface="+mn-lt"/>
                <a:ea typeface="+mn-ea"/>
                <a:cs typeface="+mn-cs"/>
              </a:rPr>
              <a:t>gwmi</a:t>
            </a:r>
            <a:r>
              <a:rPr lang="nl-NL" sz="1200" kern="1200" dirty="0">
                <a:solidFill>
                  <a:schemeClr val="tx1"/>
                </a:solidFill>
                <a:latin typeface="+mn-lt"/>
                <a:ea typeface="+mn-ea"/>
                <a:cs typeface="+mn-cs"/>
              </a:rPr>
              <a:t> win32_logicaldisk -filter "drivetype=3" | Ft </a:t>
            </a:r>
            <a:r>
              <a:rPr lang="nl-NL" sz="1200" kern="1200" dirty="0" err="1">
                <a:solidFill>
                  <a:schemeClr val="tx1"/>
                </a:solidFill>
                <a:latin typeface="+mn-lt"/>
                <a:ea typeface="+mn-ea"/>
                <a:cs typeface="+mn-cs"/>
              </a:rPr>
              <a:t>deviceid,size,freespace</a:t>
            </a:r>
            <a:endParaRPr lang="nl-NL" sz="1200" kern="1200" dirty="0">
              <a:solidFill>
                <a:schemeClr val="tx1"/>
              </a:solidFill>
              <a:latin typeface="+mn-lt"/>
              <a:ea typeface="+mn-ea"/>
              <a:cs typeface="+mn-cs"/>
            </a:endParaRPr>
          </a:p>
          <a:p>
            <a:r>
              <a:rPr lang="nl-NL" sz="1200" kern="1200" dirty="0">
                <a:solidFill>
                  <a:schemeClr val="tx1"/>
                </a:solidFill>
                <a:latin typeface="+mn-lt"/>
                <a:ea typeface="+mn-ea"/>
                <a:cs typeface="+mn-cs"/>
              </a:rPr>
              <a:t>  </a:t>
            </a:r>
            <a:r>
              <a:rPr lang="nl-NL" sz="1200" kern="1200" dirty="0" err="1">
                <a:solidFill>
                  <a:schemeClr val="tx1"/>
                </a:solidFill>
                <a:latin typeface="+mn-lt"/>
                <a:ea typeface="+mn-ea"/>
                <a:cs typeface="+mn-cs"/>
              </a:rPr>
              <a:t>gwmi</a:t>
            </a:r>
            <a:r>
              <a:rPr lang="nl-NL" sz="1200" kern="1200" dirty="0">
                <a:solidFill>
                  <a:schemeClr val="tx1"/>
                </a:solidFill>
                <a:latin typeface="+mn-lt"/>
                <a:ea typeface="+mn-ea"/>
                <a:cs typeface="+mn-cs"/>
              </a:rPr>
              <a:t> win32_logicaldisk -filter "drivetype=3" | FT </a:t>
            </a:r>
            <a:r>
              <a:rPr lang="nl-NL" sz="1200" kern="1200" dirty="0" err="1">
                <a:solidFill>
                  <a:schemeClr val="tx1"/>
                </a:solidFill>
                <a:latin typeface="+mn-lt"/>
                <a:ea typeface="+mn-ea"/>
                <a:cs typeface="+mn-cs"/>
              </a:rPr>
              <a:t>deviceID</a:t>
            </a:r>
            <a:r>
              <a:rPr lang="nl-NL" sz="1200" kern="1200" dirty="0">
                <a:solidFill>
                  <a:schemeClr val="tx1"/>
                </a:solidFill>
                <a:latin typeface="+mn-lt"/>
                <a:ea typeface="+mn-ea"/>
                <a:cs typeface="+mn-cs"/>
              </a:rPr>
              <a:t>,@{label="</a:t>
            </a:r>
            <a:r>
              <a:rPr lang="nl-NL" sz="1200" kern="1200" dirty="0" err="1">
                <a:solidFill>
                  <a:schemeClr val="tx1"/>
                </a:solidFill>
                <a:latin typeface="+mn-lt"/>
                <a:ea typeface="+mn-ea"/>
                <a:cs typeface="+mn-cs"/>
              </a:rPr>
              <a:t>size</a:t>
            </a:r>
            <a:r>
              <a:rPr lang="nl-NL" sz="1200" kern="1200" dirty="0">
                <a:solidFill>
                  <a:schemeClr val="tx1"/>
                </a:solidFill>
                <a:latin typeface="+mn-lt"/>
                <a:ea typeface="+mn-ea"/>
                <a:cs typeface="+mn-cs"/>
              </a:rPr>
              <a:t>(mb)";</a:t>
            </a:r>
            <a:r>
              <a:rPr lang="nl-NL" sz="1200" kern="1200" dirty="0" err="1">
                <a:solidFill>
                  <a:schemeClr val="tx1"/>
                </a:solidFill>
                <a:latin typeface="+mn-lt"/>
                <a:ea typeface="+mn-ea"/>
                <a:cs typeface="+mn-cs"/>
              </a:rPr>
              <a:t>expression</a:t>
            </a:r>
            <a:r>
              <a:rPr lang="nl-NL" sz="1200" kern="1200" dirty="0">
                <a:solidFill>
                  <a:schemeClr val="tx1"/>
                </a:solidFill>
                <a:latin typeface="+mn-lt"/>
                <a:ea typeface="+mn-ea"/>
                <a:cs typeface="+mn-cs"/>
              </a:rPr>
              <a:t>={($_.</a:t>
            </a:r>
            <a:r>
              <a:rPr lang="nl-NL" sz="1200" kern="1200" dirty="0" err="1">
                <a:solidFill>
                  <a:schemeClr val="tx1"/>
                </a:solidFill>
                <a:latin typeface="+mn-lt"/>
                <a:ea typeface="+mn-ea"/>
                <a:cs typeface="+mn-cs"/>
              </a:rPr>
              <a:t>size</a:t>
            </a:r>
            <a:r>
              <a:rPr lang="nl-NL" sz="1200" kern="1200" dirty="0">
                <a:solidFill>
                  <a:schemeClr val="tx1"/>
                </a:solidFill>
                <a:latin typeface="+mn-lt"/>
                <a:ea typeface="+mn-ea"/>
                <a:cs typeface="+mn-cs"/>
              </a:rPr>
              <a:t> /1GB)}}, @{label="Freespace(mb)";</a:t>
            </a:r>
            <a:r>
              <a:rPr lang="nl-NL" sz="1200" kern="1200" dirty="0" err="1">
                <a:solidFill>
                  <a:schemeClr val="tx1"/>
                </a:solidFill>
                <a:latin typeface="+mn-lt"/>
                <a:ea typeface="+mn-ea"/>
                <a:cs typeface="+mn-cs"/>
              </a:rPr>
              <a:t>expression</a:t>
            </a:r>
            <a:r>
              <a:rPr lang="nl-NL" sz="1200" kern="1200" dirty="0">
                <a:solidFill>
                  <a:schemeClr val="tx1"/>
                </a:solidFill>
                <a:latin typeface="+mn-lt"/>
                <a:ea typeface="+mn-ea"/>
                <a:cs typeface="+mn-cs"/>
              </a:rPr>
              <a:t>={($_.Freespace /1mb)}}</a:t>
            </a:r>
          </a:p>
          <a:p>
            <a:r>
              <a:rPr lang="nl-NL" sz="1200" kern="1200" dirty="0">
                <a:solidFill>
                  <a:schemeClr val="tx1"/>
                </a:solidFill>
                <a:latin typeface="+mn-lt"/>
                <a:ea typeface="+mn-ea"/>
                <a:cs typeface="+mn-cs"/>
              </a:rPr>
              <a:t>  </a:t>
            </a:r>
            <a:r>
              <a:rPr lang="nl-NL" sz="1200" kern="1200" dirty="0" err="1">
                <a:solidFill>
                  <a:schemeClr val="tx1"/>
                </a:solidFill>
                <a:latin typeface="+mn-lt"/>
                <a:ea typeface="+mn-ea"/>
                <a:cs typeface="+mn-cs"/>
              </a:rPr>
              <a:t>gwmi</a:t>
            </a:r>
            <a:r>
              <a:rPr lang="nl-NL" sz="1200" kern="1200" dirty="0">
                <a:solidFill>
                  <a:schemeClr val="tx1"/>
                </a:solidFill>
                <a:latin typeface="+mn-lt"/>
                <a:ea typeface="+mn-ea"/>
                <a:cs typeface="+mn-cs"/>
              </a:rPr>
              <a:t> win32_logicaldisk -filter "drivetype=3" | FT `</a:t>
            </a:r>
          </a:p>
          <a:p>
            <a:r>
              <a:rPr lang="nl-NL" sz="1200" kern="1200" dirty="0">
                <a:solidFill>
                  <a:schemeClr val="tx1"/>
                </a:solidFill>
                <a:latin typeface="+mn-lt"/>
                <a:ea typeface="+mn-ea"/>
                <a:cs typeface="+mn-cs"/>
              </a:rPr>
              <a:t>        </a:t>
            </a:r>
            <a:r>
              <a:rPr lang="nl-NL" sz="1200" kern="1200" dirty="0" err="1">
                <a:solidFill>
                  <a:schemeClr val="tx1"/>
                </a:solidFill>
                <a:latin typeface="+mn-lt"/>
                <a:ea typeface="+mn-ea"/>
                <a:cs typeface="+mn-cs"/>
              </a:rPr>
              <a:t>deviceID</a:t>
            </a:r>
            <a:r>
              <a:rPr lang="nl-NL" sz="1200" kern="1200" dirty="0">
                <a:solidFill>
                  <a:schemeClr val="tx1"/>
                </a:solidFill>
                <a:latin typeface="+mn-lt"/>
                <a:ea typeface="+mn-ea"/>
                <a:cs typeface="+mn-cs"/>
              </a:rPr>
              <a:t>, `</a:t>
            </a:r>
          </a:p>
          <a:p>
            <a:r>
              <a:rPr lang="nl-NL" sz="1200" kern="1200" dirty="0">
                <a:solidFill>
                  <a:schemeClr val="tx1"/>
                </a:solidFill>
                <a:latin typeface="+mn-lt"/>
                <a:ea typeface="+mn-ea"/>
                <a:cs typeface="+mn-cs"/>
              </a:rPr>
              <a:t>        @{label="</a:t>
            </a:r>
            <a:r>
              <a:rPr lang="nl-NL" sz="1200" kern="1200" dirty="0" err="1">
                <a:solidFill>
                  <a:schemeClr val="tx1"/>
                </a:solidFill>
                <a:latin typeface="+mn-lt"/>
                <a:ea typeface="+mn-ea"/>
                <a:cs typeface="+mn-cs"/>
              </a:rPr>
              <a:t>size</a:t>
            </a:r>
            <a:r>
              <a:rPr lang="nl-NL" sz="1200" kern="1200" dirty="0">
                <a:solidFill>
                  <a:schemeClr val="tx1"/>
                </a:solidFill>
                <a:latin typeface="+mn-lt"/>
                <a:ea typeface="+mn-ea"/>
                <a:cs typeface="+mn-cs"/>
              </a:rPr>
              <a:t>(mb)";</a:t>
            </a:r>
            <a:r>
              <a:rPr lang="nl-NL" sz="1200" kern="1200" dirty="0" err="1">
                <a:solidFill>
                  <a:schemeClr val="tx1"/>
                </a:solidFill>
                <a:latin typeface="+mn-lt"/>
                <a:ea typeface="+mn-ea"/>
                <a:cs typeface="+mn-cs"/>
              </a:rPr>
              <a:t>expression</a:t>
            </a:r>
            <a:r>
              <a:rPr lang="nl-NL" sz="1200" kern="1200" dirty="0">
                <a:solidFill>
                  <a:schemeClr val="tx1"/>
                </a:solidFill>
                <a:latin typeface="+mn-lt"/>
                <a:ea typeface="+mn-ea"/>
                <a:cs typeface="+mn-cs"/>
              </a:rPr>
              <a:t>={($_.</a:t>
            </a:r>
            <a:r>
              <a:rPr lang="nl-NL" sz="1200" kern="1200" dirty="0" err="1">
                <a:solidFill>
                  <a:schemeClr val="tx1"/>
                </a:solidFill>
                <a:latin typeface="+mn-lt"/>
                <a:ea typeface="+mn-ea"/>
                <a:cs typeface="+mn-cs"/>
              </a:rPr>
              <a:t>size</a:t>
            </a:r>
            <a:r>
              <a:rPr lang="nl-NL" sz="1200" kern="1200" dirty="0">
                <a:solidFill>
                  <a:schemeClr val="tx1"/>
                </a:solidFill>
                <a:latin typeface="+mn-lt"/>
                <a:ea typeface="+mn-ea"/>
                <a:cs typeface="+mn-cs"/>
              </a:rPr>
              <a:t> /1GB -as[int])}},`</a:t>
            </a:r>
          </a:p>
          <a:p>
            <a:r>
              <a:rPr lang="nl-NL" sz="1200" kern="1200" dirty="0">
                <a:solidFill>
                  <a:schemeClr val="tx1"/>
                </a:solidFill>
                <a:latin typeface="+mn-lt"/>
                <a:ea typeface="+mn-ea"/>
                <a:cs typeface="+mn-cs"/>
              </a:rPr>
              <a:t>        @{label="Freespace(mb)";</a:t>
            </a:r>
            <a:r>
              <a:rPr lang="nl-NL" sz="1200" kern="1200" dirty="0" err="1">
                <a:solidFill>
                  <a:schemeClr val="tx1"/>
                </a:solidFill>
                <a:latin typeface="+mn-lt"/>
                <a:ea typeface="+mn-ea"/>
                <a:cs typeface="+mn-cs"/>
              </a:rPr>
              <a:t>expression</a:t>
            </a:r>
            <a:r>
              <a:rPr lang="nl-NL" sz="1200" kern="1200" dirty="0">
                <a:solidFill>
                  <a:schemeClr val="tx1"/>
                </a:solidFill>
                <a:latin typeface="+mn-lt"/>
                <a:ea typeface="+mn-ea"/>
                <a:cs typeface="+mn-cs"/>
              </a:rPr>
              <a:t>={($_.Freespace /1mb) -as[int]}}</a:t>
            </a:r>
          </a:p>
          <a:p>
            <a:endParaRPr lang="nl-NL" sz="1200" kern="1200" dirty="0">
              <a:solidFill>
                <a:schemeClr val="tx1"/>
              </a:solidFill>
              <a:latin typeface="+mn-lt"/>
              <a:ea typeface="+mn-ea"/>
              <a:cs typeface="+mn-cs"/>
            </a:endParaRPr>
          </a:p>
          <a:p>
            <a:endParaRPr lang="nl-NL" sz="1200" kern="1200" dirty="0">
              <a:solidFill>
                <a:schemeClr val="tx1"/>
              </a:solidFill>
              <a:latin typeface="+mn-lt"/>
              <a:ea typeface="+mn-ea"/>
              <a:cs typeface="+mn-cs"/>
            </a:endParaRPr>
          </a:p>
          <a:p>
            <a:r>
              <a:rPr lang="nl-NL" sz="1200" kern="1200" dirty="0">
                <a:solidFill>
                  <a:schemeClr val="tx1"/>
                </a:solidFill>
                <a:latin typeface="+mn-lt"/>
                <a:ea typeface="+mn-ea"/>
                <a:cs typeface="+mn-cs"/>
              </a:rPr>
              <a:t># Create a New Object</a:t>
            </a:r>
          </a:p>
          <a:p>
            <a:r>
              <a:rPr lang="en-GB" sz="1200" kern="1200" dirty="0">
                <a:solidFill>
                  <a:schemeClr val="tx1"/>
                </a:solidFill>
                <a:latin typeface="+mn-lt"/>
                <a:ea typeface="+mn-ea"/>
                <a:cs typeface="+mn-cs"/>
              </a:rPr>
              <a:t>$WMI_OS   = get-</a:t>
            </a:r>
            <a:r>
              <a:rPr lang="en-GB" sz="1200" kern="1200" dirty="0" err="1">
                <a:solidFill>
                  <a:schemeClr val="tx1"/>
                </a:solidFill>
                <a:latin typeface="+mn-lt"/>
                <a:ea typeface="+mn-ea"/>
                <a:cs typeface="+mn-cs"/>
              </a:rPr>
              <a:t>wmiobject</a:t>
            </a:r>
            <a:r>
              <a:rPr lang="en-GB" sz="1200" kern="1200" dirty="0">
                <a:solidFill>
                  <a:schemeClr val="tx1"/>
                </a:solidFill>
                <a:latin typeface="+mn-lt"/>
                <a:ea typeface="+mn-ea"/>
                <a:cs typeface="+mn-cs"/>
              </a:rPr>
              <a:t> -class win32_operatingsystem</a:t>
            </a:r>
          </a:p>
          <a:p>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wmi_Bios</a:t>
            </a:r>
            <a:r>
              <a:rPr lang="en-GB" sz="1200" kern="1200" dirty="0">
                <a:solidFill>
                  <a:schemeClr val="tx1"/>
                </a:solidFill>
                <a:latin typeface="+mn-lt"/>
                <a:ea typeface="+mn-ea"/>
                <a:cs typeface="+mn-cs"/>
              </a:rPr>
              <a:t> = get-</a:t>
            </a:r>
            <a:r>
              <a:rPr lang="en-GB" sz="1200" kern="1200" dirty="0" err="1">
                <a:solidFill>
                  <a:schemeClr val="tx1"/>
                </a:solidFill>
                <a:latin typeface="+mn-lt"/>
                <a:ea typeface="+mn-ea"/>
                <a:cs typeface="+mn-cs"/>
              </a:rPr>
              <a:t>wmiobject</a:t>
            </a:r>
            <a:r>
              <a:rPr lang="en-GB" sz="1200" kern="1200" dirty="0">
                <a:solidFill>
                  <a:schemeClr val="tx1"/>
                </a:solidFill>
                <a:latin typeface="+mn-lt"/>
                <a:ea typeface="+mn-ea"/>
                <a:cs typeface="+mn-cs"/>
              </a:rPr>
              <a:t> -class win32_bios </a:t>
            </a:r>
          </a:p>
          <a:p>
            <a:endParaRPr lang="nl-NL" sz="1200" kern="1200" dirty="0">
              <a:solidFill>
                <a:schemeClr val="tx1"/>
              </a:solidFill>
              <a:latin typeface="+mn-lt"/>
              <a:ea typeface="+mn-ea"/>
              <a:cs typeface="+mn-cs"/>
            </a:endParaRPr>
          </a:p>
          <a:p>
            <a:r>
              <a:rPr lang="nl-NL" sz="1200" kern="1200" dirty="0">
                <a:solidFill>
                  <a:schemeClr val="tx1"/>
                </a:solidFill>
                <a:latin typeface="+mn-lt"/>
                <a:ea typeface="+mn-ea"/>
                <a:cs typeface="+mn-cs"/>
              </a:rPr>
              <a:t>$WMI_OS | select *</a:t>
            </a:r>
          </a:p>
          <a:p>
            <a:r>
              <a:rPr lang="nl-NL" sz="1200" kern="1200" dirty="0">
                <a:solidFill>
                  <a:schemeClr val="tx1"/>
                </a:solidFill>
                <a:latin typeface="+mn-lt"/>
                <a:ea typeface="+mn-ea"/>
                <a:cs typeface="+mn-cs"/>
              </a:rPr>
              <a:t>$</a:t>
            </a:r>
            <a:r>
              <a:rPr lang="nl-NL" sz="1200" kern="1200" dirty="0" err="1">
                <a:solidFill>
                  <a:schemeClr val="tx1"/>
                </a:solidFill>
                <a:latin typeface="+mn-lt"/>
                <a:ea typeface="+mn-ea"/>
                <a:cs typeface="+mn-cs"/>
              </a:rPr>
              <a:t>WMI_bios</a:t>
            </a:r>
            <a:r>
              <a:rPr lang="nl-NL" sz="1200" kern="1200" dirty="0">
                <a:solidFill>
                  <a:schemeClr val="tx1"/>
                </a:solidFill>
                <a:latin typeface="+mn-lt"/>
                <a:ea typeface="+mn-ea"/>
                <a:cs typeface="+mn-cs"/>
              </a:rPr>
              <a:t> | </a:t>
            </a:r>
            <a:r>
              <a:rPr lang="nl-NL" sz="1200" kern="1200" dirty="0" err="1">
                <a:solidFill>
                  <a:schemeClr val="tx1"/>
                </a:solidFill>
                <a:latin typeface="+mn-lt"/>
                <a:ea typeface="+mn-ea"/>
                <a:cs typeface="+mn-cs"/>
              </a:rPr>
              <a:t>gm</a:t>
            </a:r>
            <a:endParaRPr lang="nl-NL" sz="1200" kern="1200" dirty="0">
              <a:solidFill>
                <a:schemeClr val="tx1"/>
              </a:solidFill>
              <a:latin typeface="+mn-lt"/>
              <a:ea typeface="+mn-ea"/>
              <a:cs typeface="+mn-cs"/>
            </a:endParaRPr>
          </a:p>
          <a:p>
            <a:endParaRPr lang="nl-NL" sz="1200" kern="1200" dirty="0">
              <a:solidFill>
                <a:schemeClr val="tx1"/>
              </a:solidFill>
              <a:latin typeface="+mn-lt"/>
              <a:ea typeface="+mn-ea"/>
              <a:cs typeface="+mn-cs"/>
            </a:endParaRPr>
          </a:p>
          <a:p>
            <a:r>
              <a:rPr lang="en-GB" sz="1200" kern="1200" dirty="0">
                <a:solidFill>
                  <a:schemeClr val="tx1"/>
                </a:solidFill>
                <a:latin typeface="+mn-lt"/>
                <a:ea typeface="+mn-ea"/>
                <a:cs typeface="+mn-cs"/>
              </a:rPr>
              <a:t>$test = New-Object -TypeName </a:t>
            </a:r>
            <a:r>
              <a:rPr lang="en-GB" sz="1200" kern="1200" dirty="0" err="1">
                <a:solidFill>
                  <a:schemeClr val="tx1"/>
                </a:solidFill>
                <a:latin typeface="+mn-lt"/>
                <a:ea typeface="+mn-ea"/>
                <a:cs typeface="+mn-cs"/>
              </a:rPr>
              <a:t>psobject</a:t>
            </a:r>
            <a:r>
              <a:rPr lang="en-GB" sz="1200" kern="1200" dirty="0">
                <a:solidFill>
                  <a:schemeClr val="tx1"/>
                </a:solidFill>
                <a:latin typeface="+mn-lt"/>
                <a:ea typeface="+mn-ea"/>
                <a:cs typeface="+mn-cs"/>
              </a:rPr>
              <a:t> -Property @{</a:t>
            </a:r>
          </a:p>
          <a:p>
            <a:r>
              <a:rPr lang="nl-NL" sz="1200" kern="1200" dirty="0">
                <a:solidFill>
                  <a:schemeClr val="tx1"/>
                </a:solidFill>
                <a:latin typeface="+mn-lt"/>
                <a:ea typeface="+mn-ea"/>
                <a:cs typeface="+mn-cs"/>
              </a:rPr>
              <a:t>    </a:t>
            </a:r>
            <a:r>
              <a:rPr lang="nl-NL" sz="1200" kern="1200" dirty="0" err="1">
                <a:solidFill>
                  <a:schemeClr val="tx1"/>
                </a:solidFill>
                <a:latin typeface="+mn-lt"/>
                <a:ea typeface="+mn-ea"/>
                <a:cs typeface="+mn-cs"/>
              </a:rPr>
              <a:t>SerialNumber_OS</a:t>
            </a:r>
            <a:r>
              <a:rPr lang="nl-NL" sz="1200" kern="1200" dirty="0">
                <a:solidFill>
                  <a:schemeClr val="tx1"/>
                </a:solidFill>
                <a:latin typeface="+mn-lt"/>
                <a:ea typeface="+mn-ea"/>
                <a:cs typeface="+mn-cs"/>
              </a:rPr>
              <a:t>   = $</a:t>
            </a:r>
            <a:r>
              <a:rPr lang="nl-NL" sz="1200" kern="1200" dirty="0" err="1">
                <a:solidFill>
                  <a:schemeClr val="tx1"/>
                </a:solidFill>
                <a:latin typeface="+mn-lt"/>
                <a:ea typeface="+mn-ea"/>
                <a:cs typeface="+mn-cs"/>
              </a:rPr>
              <a:t>WMI_OS.SerialNumber</a:t>
            </a:r>
            <a:endParaRPr lang="nl-NL" sz="1200" kern="1200" dirty="0">
              <a:solidFill>
                <a:schemeClr val="tx1"/>
              </a:solidFill>
              <a:latin typeface="+mn-lt"/>
              <a:ea typeface="+mn-ea"/>
              <a:cs typeface="+mn-cs"/>
            </a:endParaRPr>
          </a:p>
          <a:p>
            <a:r>
              <a:rPr lang="nl-NL" sz="1200" kern="1200" dirty="0">
                <a:solidFill>
                  <a:schemeClr val="tx1"/>
                </a:solidFill>
                <a:latin typeface="+mn-lt"/>
                <a:ea typeface="+mn-ea"/>
                <a:cs typeface="+mn-cs"/>
              </a:rPr>
              <a:t>    </a:t>
            </a:r>
            <a:r>
              <a:rPr lang="nl-NL" sz="1200" kern="1200" dirty="0" err="1">
                <a:solidFill>
                  <a:schemeClr val="tx1"/>
                </a:solidFill>
                <a:latin typeface="+mn-lt"/>
                <a:ea typeface="+mn-ea"/>
                <a:cs typeface="+mn-cs"/>
              </a:rPr>
              <a:t>buildnumber</a:t>
            </a:r>
            <a:r>
              <a:rPr lang="nl-NL" sz="1200" kern="1200" dirty="0">
                <a:solidFill>
                  <a:schemeClr val="tx1"/>
                </a:solidFill>
                <a:latin typeface="+mn-lt"/>
                <a:ea typeface="+mn-ea"/>
                <a:cs typeface="+mn-cs"/>
              </a:rPr>
              <a:t>       = $</a:t>
            </a:r>
            <a:r>
              <a:rPr lang="nl-NL" sz="1200" kern="1200" dirty="0" err="1">
                <a:solidFill>
                  <a:schemeClr val="tx1"/>
                </a:solidFill>
                <a:latin typeface="+mn-lt"/>
                <a:ea typeface="+mn-ea"/>
                <a:cs typeface="+mn-cs"/>
              </a:rPr>
              <a:t>WMI_OS.BuildNumber</a:t>
            </a:r>
            <a:endParaRPr lang="nl-NL" sz="1200" kern="1200" dirty="0">
              <a:solidFill>
                <a:schemeClr val="tx1"/>
              </a:solidFill>
              <a:latin typeface="+mn-lt"/>
              <a:ea typeface="+mn-ea"/>
              <a:cs typeface="+mn-cs"/>
            </a:endParaRPr>
          </a:p>
          <a:p>
            <a:r>
              <a:rPr lang="nl-NL" sz="1200" kern="1200" dirty="0">
                <a:solidFill>
                  <a:schemeClr val="tx1"/>
                </a:solidFill>
                <a:latin typeface="+mn-lt"/>
                <a:ea typeface="+mn-ea"/>
                <a:cs typeface="+mn-cs"/>
              </a:rPr>
              <a:t>    </a:t>
            </a:r>
            <a:r>
              <a:rPr lang="nl-NL" sz="1200" kern="1200" dirty="0" err="1">
                <a:solidFill>
                  <a:schemeClr val="tx1"/>
                </a:solidFill>
                <a:latin typeface="+mn-lt"/>
                <a:ea typeface="+mn-ea"/>
                <a:cs typeface="+mn-cs"/>
              </a:rPr>
              <a:t>OSArchitecture</a:t>
            </a:r>
            <a:r>
              <a:rPr lang="nl-NL" sz="1200" kern="1200" dirty="0">
                <a:solidFill>
                  <a:schemeClr val="tx1"/>
                </a:solidFill>
                <a:latin typeface="+mn-lt"/>
                <a:ea typeface="+mn-ea"/>
                <a:cs typeface="+mn-cs"/>
              </a:rPr>
              <a:t>    = $</a:t>
            </a:r>
            <a:r>
              <a:rPr lang="nl-NL" sz="1200" kern="1200" dirty="0" err="1">
                <a:solidFill>
                  <a:schemeClr val="tx1"/>
                </a:solidFill>
                <a:latin typeface="+mn-lt"/>
                <a:ea typeface="+mn-ea"/>
                <a:cs typeface="+mn-cs"/>
              </a:rPr>
              <a:t>WMI_OS.OSArchitecture</a:t>
            </a:r>
            <a:endParaRPr lang="nl-NL" sz="1200" kern="1200" dirty="0">
              <a:solidFill>
                <a:schemeClr val="tx1"/>
              </a:solidFill>
              <a:latin typeface="+mn-lt"/>
              <a:ea typeface="+mn-ea"/>
              <a:cs typeface="+mn-cs"/>
            </a:endParaRPr>
          </a:p>
          <a:p>
            <a:r>
              <a:rPr lang="nl-NL" sz="1200" kern="1200" dirty="0">
                <a:solidFill>
                  <a:schemeClr val="tx1"/>
                </a:solidFill>
                <a:latin typeface="+mn-lt"/>
                <a:ea typeface="+mn-ea"/>
                <a:cs typeface="+mn-cs"/>
              </a:rPr>
              <a:t>    </a:t>
            </a:r>
            <a:r>
              <a:rPr lang="nl-NL" sz="1200" kern="1200" dirty="0" err="1">
                <a:solidFill>
                  <a:schemeClr val="tx1"/>
                </a:solidFill>
                <a:latin typeface="+mn-lt"/>
                <a:ea typeface="+mn-ea"/>
                <a:cs typeface="+mn-cs"/>
              </a:rPr>
              <a:t>SerialNumber_bios</a:t>
            </a:r>
            <a:r>
              <a:rPr lang="nl-NL" sz="1200" kern="1200" dirty="0">
                <a:solidFill>
                  <a:schemeClr val="tx1"/>
                </a:solidFill>
                <a:latin typeface="+mn-lt"/>
                <a:ea typeface="+mn-ea"/>
                <a:cs typeface="+mn-cs"/>
              </a:rPr>
              <a:t> = $</a:t>
            </a:r>
            <a:r>
              <a:rPr lang="nl-NL" sz="1200" kern="1200" dirty="0" err="1">
                <a:solidFill>
                  <a:schemeClr val="tx1"/>
                </a:solidFill>
                <a:latin typeface="+mn-lt"/>
                <a:ea typeface="+mn-ea"/>
                <a:cs typeface="+mn-cs"/>
              </a:rPr>
              <a:t>WMI_Bios.SerialNumber</a:t>
            </a:r>
            <a:r>
              <a:rPr lang="nl-NL" sz="1200" kern="1200" dirty="0">
                <a:solidFill>
                  <a:schemeClr val="tx1"/>
                </a:solidFill>
                <a:latin typeface="+mn-lt"/>
                <a:ea typeface="+mn-ea"/>
                <a:cs typeface="+mn-cs"/>
              </a:rPr>
              <a:t>   </a:t>
            </a:r>
          </a:p>
          <a:p>
            <a:r>
              <a:rPr lang="nl-NL" sz="1200" kern="1200" dirty="0">
                <a:solidFill>
                  <a:schemeClr val="tx1"/>
                </a:solidFill>
                <a:latin typeface="+mn-lt"/>
                <a:ea typeface="+mn-ea"/>
                <a:cs typeface="+mn-cs"/>
              </a:rPr>
              <a:t>    </a:t>
            </a:r>
            <a:r>
              <a:rPr lang="nl-NL" sz="1200" kern="1200" dirty="0" err="1">
                <a:solidFill>
                  <a:schemeClr val="tx1"/>
                </a:solidFill>
                <a:latin typeface="+mn-lt"/>
                <a:ea typeface="+mn-ea"/>
                <a:cs typeface="+mn-cs"/>
              </a:rPr>
              <a:t>biosversion</a:t>
            </a:r>
            <a:r>
              <a:rPr lang="nl-NL" sz="1200" kern="1200" dirty="0">
                <a:solidFill>
                  <a:schemeClr val="tx1"/>
                </a:solidFill>
                <a:latin typeface="+mn-lt"/>
                <a:ea typeface="+mn-ea"/>
                <a:cs typeface="+mn-cs"/>
              </a:rPr>
              <a:t>       = $</a:t>
            </a:r>
            <a:r>
              <a:rPr lang="nl-NL" sz="1200" kern="1200" dirty="0" err="1">
                <a:solidFill>
                  <a:schemeClr val="tx1"/>
                </a:solidFill>
                <a:latin typeface="+mn-lt"/>
                <a:ea typeface="+mn-ea"/>
                <a:cs typeface="+mn-cs"/>
              </a:rPr>
              <a:t>wmi_bios.BIOSVersion</a:t>
            </a:r>
            <a:endParaRPr lang="nl-NL" sz="1200" kern="1200" dirty="0">
              <a:solidFill>
                <a:schemeClr val="tx1"/>
              </a:solidFill>
              <a:latin typeface="+mn-lt"/>
              <a:ea typeface="+mn-ea"/>
              <a:cs typeface="+mn-cs"/>
            </a:endParaRPr>
          </a:p>
          <a:p>
            <a:r>
              <a:rPr lang="nl-NL" sz="1200" kern="1200" dirty="0">
                <a:solidFill>
                  <a:schemeClr val="tx1"/>
                </a:solidFill>
                <a:latin typeface="+mn-lt"/>
                <a:ea typeface="+mn-ea"/>
                <a:cs typeface="+mn-cs"/>
              </a:rPr>
              <a:t>}</a:t>
            </a:r>
          </a:p>
          <a:p>
            <a:endParaRPr lang="nl-NL" sz="1200" kern="1200" dirty="0">
              <a:solidFill>
                <a:schemeClr val="tx1"/>
              </a:solidFill>
              <a:latin typeface="+mn-lt"/>
              <a:ea typeface="+mn-ea"/>
              <a:cs typeface="+mn-cs"/>
            </a:endParaRPr>
          </a:p>
          <a:p>
            <a:r>
              <a:rPr lang="nl-NL" sz="1200" kern="1200" dirty="0">
                <a:solidFill>
                  <a:schemeClr val="tx1"/>
                </a:solidFill>
                <a:latin typeface="+mn-lt"/>
                <a:ea typeface="+mn-ea"/>
                <a:cs typeface="+mn-cs"/>
              </a:rPr>
              <a:t>$test | </a:t>
            </a:r>
            <a:r>
              <a:rPr lang="nl-NL" sz="1200" kern="1200" dirty="0" err="1">
                <a:solidFill>
                  <a:schemeClr val="tx1"/>
                </a:solidFill>
                <a:latin typeface="+mn-lt"/>
                <a:ea typeface="+mn-ea"/>
                <a:cs typeface="+mn-cs"/>
              </a:rPr>
              <a:t>gm</a:t>
            </a:r>
            <a:r>
              <a:rPr lang="nl-NL" sz="1200" kern="1200" dirty="0">
                <a:solidFill>
                  <a:schemeClr val="tx1"/>
                </a:solidFill>
                <a:latin typeface="+mn-lt"/>
                <a:ea typeface="+mn-ea"/>
                <a:cs typeface="+mn-cs"/>
              </a:rPr>
              <a:t> </a:t>
            </a:r>
          </a:p>
          <a:p>
            <a:endParaRPr lang="nl-NL" dirty="0"/>
          </a:p>
        </p:txBody>
      </p:sp>
      <p:sp>
        <p:nvSpPr>
          <p:cNvPr id="4" name="Tijdelijke aanduiding voor dianummer 3"/>
          <p:cNvSpPr>
            <a:spLocks noGrp="1"/>
          </p:cNvSpPr>
          <p:nvPr>
            <p:ph type="sldNum" sz="quarter" idx="5"/>
          </p:nvPr>
        </p:nvSpPr>
        <p:spPr/>
        <p:txBody>
          <a:bodyPr/>
          <a:lstStyle/>
          <a:p>
            <a:fld id="{6A770908-EE5A-47C5-8435-A0569E6B2C55}" type="slidenum">
              <a:rPr lang="nl-NL" smtClean="0"/>
              <a:t>39</a:t>
            </a:fld>
            <a:endParaRPr lang="nl-NL"/>
          </a:p>
        </p:txBody>
      </p:sp>
    </p:spTree>
    <p:extLst>
      <p:ext uri="{BB962C8B-B14F-4D97-AF65-F5344CB8AC3E}">
        <p14:creationId xmlns:p14="http://schemas.microsoft.com/office/powerpoint/2010/main" val="1805318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WMI staat voor Windows Management Instrumentation. WMI is een database die op iedere Windows computer aanwezig is (sinds Windows NT). In deze database staat informatie over de computer zelf, zoals de hoeveelheid geheugen, het type videokaart, de laatste updates en welke software is geïnstalleerd. Vrijwel alle gegevens over hard- en software is terug te vinden in deze database. Management Tools van Microsoft en andere partijen maken veelal gebruik van deze database. </a:t>
            </a:r>
          </a:p>
          <a:p>
            <a:endParaRPr lang="nl-NL" dirty="0"/>
          </a:p>
          <a:p>
            <a:r>
              <a:rPr lang="nl-NL" dirty="0"/>
              <a:t>Geschiedenis!!</a:t>
            </a:r>
          </a:p>
          <a:p>
            <a:r>
              <a:rPr lang="nl-NL" dirty="0"/>
              <a:t>In de midden jaren 90 was er een industriële groep genaamd de DMTF (Desktop Management </a:t>
            </a:r>
            <a:r>
              <a:rPr lang="nl-NL" dirty="0" err="1"/>
              <a:t>Task</a:t>
            </a:r>
            <a:r>
              <a:rPr lang="nl-NL" dirty="0"/>
              <a:t> Force). Tegenwoordig verwijst de D naar </a:t>
            </a:r>
            <a:r>
              <a:rPr lang="nl-NL" dirty="0" err="1"/>
              <a:t>Distribited</a:t>
            </a:r>
            <a:r>
              <a:rPr lang="nl-NL" dirty="0"/>
              <a:t>  ; Distributed Management </a:t>
            </a:r>
            <a:r>
              <a:rPr lang="nl-NL" dirty="0" err="1"/>
              <a:t>Task</a:t>
            </a:r>
            <a:r>
              <a:rPr lang="nl-NL" dirty="0"/>
              <a:t> Force. Microsoft was een lid van deze groep en het</a:t>
            </a:r>
            <a:r>
              <a:rPr lang="nl-NL" baseline="0" dirty="0"/>
              <a:t> doel van deze </a:t>
            </a:r>
            <a:r>
              <a:rPr lang="nl-NL" dirty="0"/>
              <a:t>groep was om te komen tot een </a:t>
            </a:r>
            <a:r>
              <a:rPr lang="nl-NL" dirty="0" err="1"/>
              <a:t>leveransier</a:t>
            </a:r>
            <a:r>
              <a:rPr lang="nl-NL" dirty="0"/>
              <a:t>-neutrale standaard voor het verkrijgen van managementinformatie, Distributed Management Informatie van computers uit je hele domein.</a:t>
            </a:r>
          </a:p>
          <a:p>
            <a:r>
              <a:rPr lang="nl-NL" dirty="0"/>
              <a:t>Het moet niet uit</a:t>
            </a:r>
            <a:r>
              <a:rPr lang="nl-NL" baseline="0" dirty="0"/>
              <a:t>maken wie de hardware of software </a:t>
            </a:r>
            <a:r>
              <a:rPr lang="nl-NL" baseline="0" dirty="0" err="1"/>
              <a:t>leveransier</a:t>
            </a:r>
            <a:r>
              <a:rPr lang="nl-NL" baseline="0" dirty="0"/>
              <a:t> is. Een van de dingen die ze moesten doen was het ontwikkelen van een manier om deze management informatie te tonen. Een standaard formaat waar iedereen het mee eens was. Ze kwamen met het Common Information Model. Tegenwoordig is het versie 2. CIMv2</a:t>
            </a:r>
          </a:p>
          <a:p>
            <a:r>
              <a:rPr lang="nl-NL" baseline="0" dirty="0"/>
              <a:t>Elke </a:t>
            </a:r>
            <a:r>
              <a:rPr lang="nl-NL" baseline="0" dirty="0" err="1"/>
              <a:t>leveransier</a:t>
            </a:r>
            <a:r>
              <a:rPr lang="nl-NL" baseline="0" dirty="0"/>
              <a:t> ging hier mee aan de slag</a:t>
            </a:r>
          </a:p>
          <a:p>
            <a:endParaRPr lang="nl-NL" baseline="0" dirty="0"/>
          </a:p>
          <a:p>
            <a:r>
              <a:rPr lang="nl-NL" baseline="0" dirty="0"/>
              <a:t>Microsoft kwam met Web </a:t>
            </a:r>
            <a:r>
              <a:rPr lang="nl-NL" baseline="0" dirty="0" err="1"/>
              <a:t>Based</a:t>
            </a:r>
            <a:r>
              <a:rPr lang="nl-NL" baseline="0" dirty="0"/>
              <a:t> Enterprise Management. Dit was in de tijd toen IIS nog het mooiste ooit was. IIS 5.0, voordat het uitdraaide op een mega </a:t>
            </a:r>
            <a:r>
              <a:rPr lang="nl-NL" baseline="0" dirty="0" err="1"/>
              <a:t>beveilings</a:t>
            </a:r>
            <a:r>
              <a:rPr lang="nl-NL" baseline="0" dirty="0"/>
              <a:t> probleem toen ze het op alle computers gingen installeren. Microsoft hakte het stuk web eraf en besloot om het Windows Management </a:t>
            </a:r>
            <a:r>
              <a:rPr lang="nl-NL" baseline="0" dirty="0" err="1"/>
              <a:t>Instrumentaiton</a:t>
            </a:r>
            <a:r>
              <a:rPr lang="nl-NL" baseline="0" dirty="0"/>
              <a:t> (WMI) te noemen.</a:t>
            </a:r>
          </a:p>
          <a:p>
            <a:r>
              <a:rPr lang="nl-NL" dirty="0"/>
              <a:t>WMI is een middel voor het ophalen van management informatie van computers die deze gegevens opslaan in de</a:t>
            </a:r>
            <a:r>
              <a:rPr lang="nl-NL" baseline="0" dirty="0"/>
              <a:t> </a:t>
            </a:r>
            <a:r>
              <a:rPr lang="nl-NL" dirty="0"/>
              <a:t>cimv2 manier die in overeenstemming is met de afspraken beschreven door DMTF</a:t>
            </a:r>
          </a:p>
          <a:p>
            <a:endParaRPr lang="nl-NL" dirty="0"/>
          </a:p>
          <a:p>
            <a:r>
              <a:rPr lang="nl-NL" dirty="0"/>
              <a:t>WMI was in eerste instantie</a:t>
            </a:r>
            <a:r>
              <a:rPr lang="nl-NL" baseline="0" dirty="0"/>
              <a:t> ontworpen voor het lezen van informatie.  WMI wil informatie trekken uit ene </a:t>
            </a:r>
            <a:r>
              <a:rPr lang="nl-NL" baseline="0" dirty="0" err="1"/>
              <a:t>Compter</a:t>
            </a:r>
            <a:r>
              <a:rPr lang="nl-NL" baseline="0" dirty="0"/>
              <a:t>, Een servicepack nummer, Processor gegevens, Serienummer, over een applicatie die geïnstalleerd is .</a:t>
            </a:r>
          </a:p>
          <a:p>
            <a:r>
              <a:rPr lang="nl-NL" baseline="0" dirty="0"/>
              <a:t>Iets later </a:t>
            </a:r>
            <a:r>
              <a:rPr lang="nl-NL" baseline="0" dirty="0" err="1"/>
              <a:t>ondekte</a:t>
            </a:r>
            <a:r>
              <a:rPr lang="nl-NL" baseline="0" dirty="0"/>
              <a:t> </a:t>
            </a:r>
            <a:r>
              <a:rPr lang="nl-NL" baseline="0" dirty="0" err="1"/>
              <a:t>microsoft</a:t>
            </a:r>
            <a:r>
              <a:rPr lang="nl-NL" baseline="0" dirty="0"/>
              <a:t> dat dit ook een fantastische manier is om commando’s te pushen voor bv configuratie veranderen. Het </a:t>
            </a:r>
            <a:r>
              <a:rPr lang="nl-NL" baseline="0" dirty="0" err="1"/>
              <a:t>herconfigureren</a:t>
            </a:r>
            <a:r>
              <a:rPr lang="nl-NL" baseline="0" dirty="0"/>
              <a:t> van een service, Het </a:t>
            </a:r>
            <a:r>
              <a:rPr lang="nl-NL" baseline="0" dirty="0" err="1"/>
              <a:t>restarten</a:t>
            </a:r>
            <a:r>
              <a:rPr lang="nl-NL" baseline="0" dirty="0"/>
              <a:t> of </a:t>
            </a:r>
            <a:r>
              <a:rPr lang="nl-NL" baseline="0" dirty="0" err="1"/>
              <a:t>shutdownen</a:t>
            </a:r>
            <a:r>
              <a:rPr lang="nl-NL" baseline="0" dirty="0"/>
              <a:t> van een computer etc. En dat zijn de dingen die we vandaag de dag kunnen doen met WMI.</a:t>
            </a:r>
          </a:p>
          <a:p>
            <a:endParaRPr lang="nl-NL" dirty="0"/>
          </a:p>
          <a:p>
            <a:endParaRPr lang="nl-NL" dirty="0"/>
          </a:p>
          <a:p>
            <a:endParaRPr lang="en-US" dirty="0"/>
          </a:p>
          <a:p>
            <a:endParaRPr lang="nl-NL" dirty="0"/>
          </a:p>
        </p:txBody>
      </p:sp>
      <p:sp>
        <p:nvSpPr>
          <p:cNvPr id="4" name="Tijdelijke aanduiding voor dianummer 3"/>
          <p:cNvSpPr>
            <a:spLocks noGrp="1"/>
          </p:cNvSpPr>
          <p:nvPr>
            <p:ph type="sldNum" sz="quarter" idx="5"/>
          </p:nvPr>
        </p:nvSpPr>
        <p:spPr/>
        <p:txBody>
          <a:bodyPr/>
          <a:lstStyle/>
          <a:p>
            <a:fld id="{6A770908-EE5A-47C5-8435-A0569E6B2C55}" type="slidenum">
              <a:rPr lang="nl-NL" smtClean="0"/>
              <a:t>55</a:t>
            </a:fld>
            <a:endParaRPr lang="nl-NL"/>
          </a:p>
        </p:txBody>
      </p:sp>
    </p:spTree>
    <p:extLst>
      <p:ext uri="{BB962C8B-B14F-4D97-AF65-F5344CB8AC3E}">
        <p14:creationId xmlns:p14="http://schemas.microsoft.com/office/powerpoint/2010/main" val="376768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aseline="0" dirty="0"/>
          </a:p>
          <a:p>
            <a:r>
              <a:rPr lang="nl-NL" baseline="0" dirty="0"/>
              <a:t>Microsoft is zoals je waarschijnlijk al weet verdeeld in meerdere verschillende productgroepen. We hebben een afdeling voor Windows, een ander team voor exchange, weer een ander team werkt aan </a:t>
            </a:r>
            <a:r>
              <a:rPr lang="nl-NL" baseline="0" dirty="0" err="1"/>
              <a:t>subcomponenten</a:t>
            </a:r>
            <a:r>
              <a:rPr lang="nl-NL" baseline="0" dirty="0"/>
              <a:t> zoals bv IIS, en we hebben een groep die werken aan SQL.</a:t>
            </a:r>
          </a:p>
          <a:p>
            <a:r>
              <a:rPr lang="nl-NL" baseline="0" dirty="0"/>
              <a:t>Elke groep is gevraagd om aan te gegeven wat voor hun product belangrijk/logisch is om in WMI te presenteren. De manier waarop ze dit doen is </a:t>
            </a:r>
            <a:r>
              <a:rPr lang="nl-NL" baseline="0" dirty="0" err="1"/>
              <a:t>dmv</a:t>
            </a:r>
            <a:r>
              <a:rPr lang="nl-NL" baseline="0" dirty="0"/>
              <a:t> providers.</a:t>
            </a:r>
          </a:p>
          <a:p>
            <a:r>
              <a:rPr lang="nl-NL" baseline="0" dirty="0"/>
              <a:t>Het </a:t>
            </a:r>
            <a:r>
              <a:rPr lang="nl-NL" baseline="0" dirty="0" err="1"/>
              <a:t>windows</a:t>
            </a:r>
            <a:r>
              <a:rPr lang="nl-NL" baseline="0" dirty="0"/>
              <a:t> team schreef er een, Het exchange team kwam er met een, Het IIS team maakte zelfs een hele geweldige waar je veel mee kunt doen. Het SQL team bouwde er een. Enz.</a:t>
            </a:r>
          </a:p>
          <a:p>
            <a:r>
              <a:rPr lang="nl-NL" baseline="0" dirty="0"/>
              <a:t>Deze providers zijn ontwikkeld om informatie uit het product te halen en deze beschikbaar te maken op de CIM  manier. Microsofts heeft een standaard technologie daar boven op die deze info leest en beschikbaar maakt voor ons, voor scripts, commando’s en door Powershell</a:t>
            </a:r>
          </a:p>
          <a:p>
            <a:r>
              <a:rPr lang="nl-NL" dirty="0"/>
              <a:t>Je kunt gebruik maken van andere </a:t>
            </a:r>
            <a:r>
              <a:rPr lang="nl-NL" dirty="0" err="1"/>
              <a:t>command</a:t>
            </a:r>
            <a:r>
              <a:rPr lang="nl-NL" baseline="0" dirty="0"/>
              <a:t> </a:t>
            </a:r>
            <a:r>
              <a:rPr lang="nl-NL" dirty="0" err="1"/>
              <a:t>utilities</a:t>
            </a:r>
            <a:r>
              <a:rPr lang="nl-NL" dirty="0"/>
              <a:t> zoals Wmic.exe. Die runt onder cmd.exe,</a:t>
            </a:r>
            <a:r>
              <a:rPr lang="nl-NL" baseline="0" dirty="0"/>
              <a:t> maar </a:t>
            </a:r>
            <a:r>
              <a:rPr lang="nl-NL" dirty="0" err="1"/>
              <a:t>PowerShell</a:t>
            </a:r>
            <a:r>
              <a:rPr lang="nl-NL" dirty="0"/>
              <a:t> heeft ook WMI mogelijkheden</a:t>
            </a:r>
            <a:r>
              <a:rPr lang="nl-NL" baseline="0" dirty="0"/>
              <a:t> </a:t>
            </a:r>
            <a:r>
              <a:rPr lang="nl-NL" dirty="0"/>
              <a:t>ingebouwd die</a:t>
            </a:r>
            <a:r>
              <a:rPr lang="nl-NL" baseline="0" dirty="0"/>
              <a:t> redelijk </a:t>
            </a:r>
            <a:r>
              <a:rPr lang="nl-NL" dirty="0"/>
              <a:t>vergelijkbaar zijn</a:t>
            </a:r>
            <a:r>
              <a:rPr lang="nl-NL" baseline="0" dirty="0"/>
              <a:t> </a:t>
            </a:r>
            <a:r>
              <a:rPr lang="nl-NL" dirty="0"/>
              <a:t>maar veel beter en veel gemakkelijker te gebruiken zijn dan WMIC.  </a:t>
            </a:r>
            <a:r>
              <a:rPr lang="nl-NL" dirty="0">
                <a:sym typeface="Wingdings" pitchFamily="2" charset="2"/>
              </a:rPr>
              <a:t> Voorbeeld!!!!!</a:t>
            </a:r>
          </a:p>
          <a:p>
            <a:endParaRPr lang="nl-NL" dirty="0">
              <a:sym typeface="Wingdings" pitchFamily="2" charset="2"/>
            </a:endParaRPr>
          </a:p>
          <a:p>
            <a:endParaRPr lang="nl-NL" dirty="0"/>
          </a:p>
          <a:p>
            <a:r>
              <a:rPr lang="nl-NL" dirty="0">
                <a:sym typeface="Wingdings" pitchFamily="2" charset="2"/>
              </a:rPr>
              <a:t>Omdat al deze informatie je behoorlijk kan overspoelen was er een behoefte om dit te organiseren. En zo doende is</a:t>
            </a:r>
            <a:r>
              <a:rPr lang="nl-NL" baseline="0" dirty="0">
                <a:sym typeface="Wingdings" pitchFamily="2" charset="2"/>
              </a:rPr>
              <a:t> WMI georganiseerd in </a:t>
            </a:r>
            <a:r>
              <a:rPr lang="nl-NL" baseline="0" dirty="0" err="1">
                <a:sym typeface="Wingdings" pitchFamily="2" charset="2"/>
              </a:rPr>
              <a:t>namespaces</a:t>
            </a:r>
            <a:r>
              <a:rPr lang="nl-NL" baseline="0" dirty="0">
                <a:sym typeface="Wingdings" pitchFamily="2" charset="2"/>
              </a:rPr>
              <a:t>. Elke </a:t>
            </a:r>
            <a:r>
              <a:rPr lang="nl-NL" baseline="0" dirty="0" err="1">
                <a:sym typeface="Wingdings" pitchFamily="2" charset="2"/>
              </a:rPr>
              <a:t>namespace</a:t>
            </a:r>
            <a:r>
              <a:rPr lang="nl-NL" baseline="0" dirty="0">
                <a:sym typeface="Wingdings" pitchFamily="2" charset="2"/>
              </a:rPr>
              <a:t> vertegenwoordigd een bepaald product. Bv IIS of DNS , AD, </a:t>
            </a:r>
            <a:r>
              <a:rPr lang="nl-NL" baseline="0" dirty="0" err="1">
                <a:sym typeface="Wingdings" pitchFamily="2" charset="2"/>
              </a:rPr>
              <a:t>etc</a:t>
            </a:r>
            <a:r>
              <a:rPr lang="nl-NL" baseline="0" dirty="0">
                <a:sym typeface="Wingdings" pitchFamily="2" charset="2"/>
              </a:rPr>
              <a:t> Binnen deze </a:t>
            </a:r>
            <a:r>
              <a:rPr lang="nl-NL" baseline="0" dirty="0" err="1">
                <a:sym typeface="Wingdings" pitchFamily="2" charset="2"/>
              </a:rPr>
              <a:t>namespaces</a:t>
            </a:r>
            <a:r>
              <a:rPr lang="nl-NL" baseline="0" dirty="0">
                <a:sym typeface="Wingdings" pitchFamily="2" charset="2"/>
              </a:rPr>
              <a:t> zijn er 1 of meerder classes, Een class is een </a:t>
            </a:r>
            <a:r>
              <a:rPr lang="nl-NL" baseline="0" dirty="0" err="1">
                <a:sym typeface="Wingdings" pitchFamily="2" charset="2"/>
              </a:rPr>
              <a:t>manageble</a:t>
            </a:r>
            <a:r>
              <a:rPr lang="nl-NL" baseline="0" dirty="0">
                <a:sym typeface="Wingdings" pitchFamily="2" charset="2"/>
              </a:rPr>
              <a:t> Component. Bv een Diskdrive, of een </a:t>
            </a:r>
            <a:r>
              <a:rPr lang="nl-NL" baseline="0" dirty="0" err="1">
                <a:sym typeface="Wingdings" pitchFamily="2" charset="2"/>
              </a:rPr>
              <a:t>cpu</a:t>
            </a:r>
            <a:r>
              <a:rPr lang="nl-NL" baseline="0" dirty="0">
                <a:sym typeface="Wingdings" pitchFamily="2" charset="2"/>
              </a:rPr>
              <a:t>, een A record in DNS of misschien een Website in IIS. De classes zijn eigenlijk een beschrijving van wat de </a:t>
            </a:r>
            <a:r>
              <a:rPr lang="nl-NL" baseline="0" dirty="0" err="1">
                <a:sym typeface="Wingdings" pitchFamily="2" charset="2"/>
              </a:rPr>
              <a:t>manageble</a:t>
            </a:r>
            <a:r>
              <a:rPr lang="nl-NL" baseline="0" dirty="0">
                <a:sym typeface="Wingdings" pitchFamily="2" charset="2"/>
              </a:rPr>
              <a:t> </a:t>
            </a:r>
            <a:r>
              <a:rPr lang="nl-NL" baseline="0" dirty="0" err="1">
                <a:sym typeface="Wingdings" pitchFamily="2" charset="2"/>
              </a:rPr>
              <a:t>compont</a:t>
            </a:r>
            <a:r>
              <a:rPr lang="nl-NL" baseline="0" dirty="0">
                <a:sym typeface="Wingdings" pitchFamily="2" charset="2"/>
              </a:rPr>
              <a:t> is. Een disk heeft vrij schrijfruimte, een </a:t>
            </a:r>
            <a:r>
              <a:rPr lang="nl-NL" baseline="0" dirty="0" err="1">
                <a:sym typeface="Wingdings" pitchFamily="2" charset="2"/>
              </a:rPr>
              <a:t>total</a:t>
            </a:r>
            <a:r>
              <a:rPr lang="nl-NL" baseline="0" dirty="0">
                <a:sym typeface="Wingdings" pitchFamily="2" charset="2"/>
              </a:rPr>
              <a:t> </a:t>
            </a:r>
            <a:r>
              <a:rPr lang="nl-NL" baseline="0" dirty="0" err="1">
                <a:sym typeface="Wingdings" pitchFamily="2" charset="2"/>
              </a:rPr>
              <a:t>size</a:t>
            </a:r>
            <a:r>
              <a:rPr lang="nl-NL" baseline="0" dirty="0">
                <a:sym typeface="Wingdings" pitchFamily="2" charset="2"/>
              </a:rPr>
              <a:t>. De CPU heeft een serienummer, een Speed, Websites hebben allerlei configuraties en je kunt dit aanpassen of je kunt zelfs de website verwijderen.</a:t>
            </a:r>
          </a:p>
          <a:p>
            <a:r>
              <a:rPr lang="nl-NL" baseline="0" dirty="0">
                <a:sym typeface="Wingdings" pitchFamily="2" charset="2"/>
              </a:rPr>
              <a:t>de volgende level is een </a:t>
            </a:r>
            <a:r>
              <a:rPr lang="nl-NL" baseline="0" dirty="0" err="1">
                <a:sym typeface="Wingdings" pitchFamily="2" charset="2"/>
              </a:rPr>
              <a:t>instance</a:t>
            </a:r>
            <a:r>
              <a:rPr lang="nl-NL" baseline="0" dirty="0">
                <a:sym typeface="Wingdings" pitchFamily="2" charset="2"/>
              </a:rPr>
              <a:t>. Een </a:t>
            </a:r>
            <a:r>
              <a:rPr lang="nl-NL" baseline="0" dirty="0" err="1">
                <a:sym typeface="Wingdings" pitchFamily="2" charset="2"/>
              </a:rPr>
              <a:t>instance</a:t>
            </a:r>
            <a:r>
              <a:rPr lang="nl-NL" baseline="0" dirty="0">
                <a:sym typeface="Wingdings" pitchFamily="2" charset="2"/>
              </a:rPr>
              <a:t> vertegenwoordigd (</a:t>
            </a:r>
            <a:r>
              <a:rPr lang="en-US" baseline="0" dirty="0">
                <a:sym typeface="Wingdings" pitchFamily="2" charset="2"/>
              </a:rPr>
              <a:t>an instance presents some real world occurrence of one of these classes)</a:t>
            </a:r>
            <a:r>
              <a:rPr lang="nl-NL" baseline="0" dirty="0">
                <a:sym typeface="Wingdings" pitchFamily="2" charset="2"/>
              </a:rPr>
              <a:t> Voor een disk class zul je waarschijnlijk een </a:t>
            </a:r>
            <a:r>
              <a:rPr lang="nl-NL" baseline="0" dirty="0" err="1">
                <a:sym typeface="Wingdings" pitchFamily="2" charset="2"/>
              </a:rPr>
              <a:t>instance</a:t>
            </a:r>
            <a:r>
              <a:rPr lang="nl-NL" baseline="0" dirty="0">
                <a:sym typeface="Wingdings" pitchFamily="2" charset="2"/>
              </a:rPr>
              <a:t> hebben voor iedere diskdrive, Een </a:t>
            </a:r>
            <a:r>
              <a:rPr lang="nl-NL" baseline="0" dirty="0" err="1">
                <a:sym typeface="Wingdings" pitchFamily="2" charset="2"/>
              </a:rPr>
              <a:t>dual</a:t>
            </a:r>
            <a:r>
              <a:rPr lang="nl-NL" baseline="0" dirty="0">
                <a:sym typeface="Wingdings" pitchFamily="2" charset="2"/>
              </a:rPr>
              <a:t> processor zal een </a:t>
            </a:r>
            <a:r>
              <a:rPr lang="nl-NL" baseline="0" dirty="0" err="1">
                <a:sym typeface="Wingdings" pitchFamily="2" charset="2"/>
              </a:rPr>
              <a:t>instance</a:t>
            </a:r>
            <a:r>
              <a:rPr lang="nl-NL" baseline="0" dirty="0">
                <a:sym typeface="Wingdings" pitchFamily="2" charset="2"/>
              </a:rPr>
              <a:t> hebben voor iedere processor. Als je DNS server 100 A-records heeft dan zul je 100 </a:t>
            </a:r>
            <a:r>
              <a:rPr lang="nl-NL" baseline="0" dirty="0" err="1">
                <a:sym typeface="Wingdings" pitchFamily="2" charset="2"/>
              </a:rPr>
              <a:t>instances</a:t>
            </a:r>
            <a:r>
              <a:rPr lang="nl-NL" baseline="0" dirty="0">
                <a:sym typeface="Wingdings" pitchFamily="2" charset="2"/>
              </a:rPr>
              <a:t> hebben van de  a-record class. Als  IIS 2 websites heeft dan zul je 2 </a:t>
            </a:r>
            <a:r>
              <a:rPr lang="nl-NL" baseline="0" dirty="0" err="1">
                <a:sym typeface="Wingdings" pitchFamily="2" charset="2"/>
              </a:rPr>
              <a:t>instances</a:t>
            </a:r>
            <a:r>
              <a:rPr lang="nl-NL" baseline="0" dirty="0">
                <a:sym typeface="Wingdings" pitchFamily="2" charset="2"/>
              </a:rPr>
              <a:t> hebben van de website class</a:t>
            </a:r>
          </a:p>
          <a:p>
            <a:r>
              <a:rPr lang="nl-NL" baseline="0" dirty="0">
                <a:sym typeface="Wingdings" pitchFamily="2" charset="2"/>
              </a:rPr>
              <a:t>Wat de class en de </a:t>
            </a:r>
            <a:r>
              <a:rPr lang="nl-NL" baseline="0" dirty="0" err="1">
                <a:sym typeface="Wingdings" pitchFamily="2" charset="2"/>
              </a:rPr>
              <a:t>namespace</a:t>
            </a:r>
            <a:r>
              <a:rPr lang="nl-NL" baseline="0" dirty="0">
                <a:sym typeface="Wingdings" pitchFamily="2" charset="2"/>
              </a:rPr>
              <a:t> ook is wij zullen voornamelijk werken met de root\cimv2. Dit is namelijk de plek waar de meeste </a:t>
            </a:r>
            <a:r>
              <a:rPr lang="nl-NL" baseline="0" dirty="0" err="1">
                <a:sym typeface="Wingdings" pitchFamily="2" charset="2"/>
              </a:rPr>
              <a:t>core</a:t>
            </a:r>
            <a:r>
              <a:rPr lang="nl-NL" baseline="0" dirty="0">
                <a:sym typeface="Wingdings" pitchFamily="2" charset="2"/>
              </a:rPr>
              <a:t> </a:t>
            </a:r>
            <a:r>
              <a:rPr lang="nl-NL" baseline="0" dirty="0" err="1">
                <a:sym typeface="Wingdings" pitchFamily="2" charset="2"/>
              </a:rPr>
              <a:t>windows</a:t>
            </a:r>
            <a:r>
              <a:rPr lang="nl-NL" baseline="0" dirty="0">
                <a:sym typeface="Wingdings" pitchFamily="2" charset="2"/>
              </a:rPr>
              <a:t> OS spullen zich bevinden.</a:t>
            </a:r>
          </a:p>
          <a:p>
            <a:endParaRPr lang="nl-NL" baseline="0" dirty="0">
              <a:sym typeface="Wingdings" pitchFamily="2" charset="2"/>
            </a:endParaRPr>
          </a:p>
          <a:p>
            <a:r>
              <a:rPr lang="nl-NL" baseline="0" dirty="0">
                <a:sym typeface="Wingdings" pitchFamily="2" charset="2"/>
              </a:rPr>
              <a:t>Omdat WMI zo groot is </a:t>
            </a:r>
            <a:r>
              <a:rPr lang="nl-NL" baseline="0" dirty="0" err="1">
                <a:sym typeface="Wingdings" pitchFamily="2" charset="2"/>
              </a:rPr>
              <a:t>is</a:t>
            </a:r>
            <a:r>
              <a:rPr lang="nl-NL" baseline="0" dirty="0">
                <a:sym typeface="Wingdings" pitchFamily="2" charset="2"/>
              </a:rPr>
              <a:t> het handig om hier een tool voor te gebruiken. </a:t>
            </a:r>
            <a:r>
              <a:rPr lang="nl-NL" baseline="0" dirty="0" err="1">
                <a:sym typeface="Wingdings" pitchFamily="2" charset="2"/>
              </a:rPr>
              <a:t>Wmi-explorer</a:t>
            </a:r>
            <a:endParaRPr lang="nl-NL" baseline="0" dirty="0">
              <a:sym typeface="Wingdings" pitchFamily="2" charset="2"/>
            </a:endParaRPr>
          </a:p>
          <a:p>
            <a:endParaRPr lang="nl-NL" dirty="0">
              <a:sym typeface="Wingdings" pitchFamily="2" charset="2"/>
            </a:endParaRPr>
          </a:p>
          <a:p>
            <a:endParaRPr lang="en-US" dirty="0"/>
          </a:p>
          <a:p>
            <a:endParaRPr lang="nl-NL" dirty="0"/>
          </a:p>
        </p:txBody>
      </p:sp>
      <p:sp>
        <p:nvSpPr>
          <p:cNvPr id="4" name="Tijdelijke aanduiding voor dianummer 3"/>
          <p:cNvSpPr>
            <a:spLocks noGrp="1"/>
          </p:cNvSpPr>
          <p:nvPr>
            <p:ph type="sldNum" sz="quarter" idx="5"/>
          </p:nvPr>
        </p:nvSpPr>
        <p:spPr/>
        <p:txBody>
          <a:bodyPr/>
          <a:lstStyle/>
          <a:p>
            <a:fld id="{6A770908-EE5A-47C5-8435-A0569E6B2C55}" type="slidenum">
              <a:rPr lang="nl-NL" smtClean="0"/>
              <a:t>56</a:t>
            </a:fld>
            <a:endParaRPr lang="nl-NL"/>
          </a:p>
        </p:txBody>
      </p:sp>
    </p:spTree>
    <p:extLst>
      <p:ext uri="{BB962C8B-B14F-4D97-AF65-F5344CB8AC3E}">
        <p14:creationId xmlns:p14="http://schemas.microsoft.com/office/powerpoint/2010/main" val="2905267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6A770908-EE5A-47C5-8435-A0569E6B2C55}" type="slidenum">
              <a:rPr lang="nl-NL" smtClean="0"/>
              <a:t>57</a:t>
            </a:fld>
            <a:endParaRPr lang="nl-NL"/>
          </a:p>
        </p:txBody>
      </p:sp>
    </p:spTree>
    <p:extLst>
      <p:ext uri="{BB962C8B-B14F-4D97-AF65-F5344CB8AC3E}">
        <p14:creationId xmlns:p14="http://schemas.microsoft.com/office/powerpoint/2010/main" val="13757906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nl-NL"/>
              <a:t>Klik om stijl te bewerken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en-US" dirty="0"/>
          </a:p>
        </p:txBody>
      </p:sp>
      <p:sp>
        <p:nvSpPr>
          <p:cNvPr id="7" name="Rechthoek 6">
            <a:extLst>
              <a:ext uri="{FF2B5EF4-FFF2-40B4-BE49-F238E27FC236}">
                <a16:creationId xmlns:a16="http://schemas.microsoft.com/office/drawing/2014/main" id="{E8E26C14-8077-41DE-8393-D646EDA04522}"/>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4" name="Date Placeholder 3"/>
          <p:cNvSpPr>
            <a:spLocks noGrp="1"/>
          </p:cNvSpPr>
          <p:nvPr>
            <p:ph type="dt" sz="half" idx="10"/>
          </p:nvPr>
        </p:nvSpPr>
        <p:spPr>
          <a:xfrm>
            <a:off x="9785266" y="6423606"/>
            <a:ext cx="1600200" cy="365125"/>
          </a:xfrm>
          <a:ln>
            <a:solidFill>
              <a:schemeClr val="tx1"/>
            </a:solidFill>
          </a:ln>
        </p:spPr>
        <p:txBody>
          <a:bodyPr/>
          <a:lstStyle>
            <a:lvl1pPr>
              <a:defRPr sz="1200">
                <a:solidFill>
                  <a:schemeClr val="bg1"/>
                </a:solidFill>
                <a:effectLst/>
              </a:defRPr>
            </a:lvl1pPr>
          </a:lstStyle>
          <a:p>
            <a:r>
              <a:rPr lang="nl-NL"/>
              <a:t>11/19/2018</a:t>
            </a:r>
            <a:endParaRPr lang="en-US" dirty="0"/>
          </a:p>
        </p:txBody>
      </p:sp>
      <p:sp>
        <p:nvSpPr>
          <p:cNvPr id="5" name="Footer Placeholder 4"/>
          <p:cNvSpPr>
            <a:spLocks noGrp="1"/>
          </p:cNvSpPr>
          <p:nvPr>
            <p:ph type="ftr" sz="quarter" idx="11"/>
          </p:nvPr>
        </p:nvSpPr>
        <p:spPr>
          <a:xfrm>
            <a:off x="2089066" y="6423606"/>
            <a:ext cx="7543800" cy="365125"/>
          </a:xfrm>
          <a:ln>
            <a:solidFill>
              <a:schemeClr val="tx1"/>
            </a:solidFill>
          </a:ln>
        </p:spPr>
        <p:txBody>
          <a:bodyPr/>
          <a:lstStyle>
            <a:lvl1pPr algn="ctr">
              <a:defRPr sz="1200">
                <a:solidFill>
                  <a:schemeClr val="bg1"/>
                </a:solidFill>
                <a:effectLst/>
              </a:defRPr>
            </a:lvl1pPr>
          </a:lstStyle>
          <a:p>
            <a:r>
              <a:rPr lang="en-GB"/>
              <a:t>Introduction to powershell</a:t>
            </a:r>
            <a:endParaRPr lang="en-US" dirty="0"/>
          </a:p>
        </p:txBody>
      </p:sp>
      <p:sp>
        <p:nvSpPr>
          <p:cNvPr id="6" name="Slide Number Placeholder 5"/>
          <p:cNvSpPr>
            <a:spLocks noGrp="1"/>
          </p:cNvSpPr>
          <p:nvPr>
            <p:ph type="sldNum" sz="quarter" idx="12"/>
          </p:nvPr>
        </p:nvSpPr>
        <p:spPr>
          <a:xfrm>
            <a:off x="11461666" y="6423606"/>
            <a:ext cx="551167" cy="365125"/>
          </a:xfrm>
          <a:ln>
            <a:solidFill>
              <a:schemeClr val="tx1"/>
            </a:solidFill>
          </a:ln>
        </p:spPr>
        <p:txBody>
          <a:bodyPr/>
          <a:lstStyle>
            <a:lvl1pPr>
              <a:defRPr sz="1200">
                <a:solidFill>
                  <a:schemeClr val="bg1"/>
                </a:solidFill>
                <a:effectLst/>
              </a:defRPr>
            </a:lvl1pPr>
          </a:lstStyle>
          <a:p>
            <a:fld id="{D57F1E4F-1CFF-5643-939E-217C01CDF565}" type="slidenum">
              <a:rPr lang="en-US" smtClean="0"/>
              <a:pPr/>
              <a:t>‹nr.›</a:t>
            </a:fld>
            <a:endParaRPr lang="en-US" dirty="0"/>
          </a:p>
        </p:txBody>
      </p:sp>
      <p:pic>
        <p:nvPicPr>
          <p:cNvPr id="8" name="Afbeelding 7">
            <a:extLst>
              <a:ext uri="{FF2B5EF4-FFF2-40B4-BE49-F238E27FC236}">
                <a16:creationId xmlns:a16="http://schemas.microsoft.com/office/drawing/2014/main" id="{A92D9C07-992C-43EF-B859-680DC3C72998}"/>
              </a:ext>
            </a:extLst>
          </p:cNvPr>
          <p:cNvPicPr>
            <a:picLocks noChangeAspect="1"/>
          </p:cNvPicPr>
          <p:nvPr userDrawn="1"/>
        </p:nvPicPr>
        <p:blipFill>
          <a:blip r:embed="rId2"/>
          <a:stretch>
            <a:fillRect/>
          </a:stretch>
        </p:blipFill>
        <p:spPr>
          <a:xfrm>
            <a:off x="152245" y="6465755"/>
            <a:ext cx="1240414" cy="32297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nl-NL"/>
              <a:t>Klik om stijl te bewerken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8" name="Rechthoek 7">
            <a:extLst>
              <a:ext uri="{FF2B5EF4-FFF2-40B4-BE49-F238E27FC236}">
                <a16:creationId xmlns:a16="http://schemas.microsoft.com/office/drawing/2014/main" id="{D64161E9-1C7C-4197-A670-AF5BF60FA349}"/>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1" name="Afbeelding 10">
            <a:extLst>
              <a:ext uri="{FF2B5EF4-FFF2-40B4-BE49-F238E27FC236}">
                <a16:creationId xmlns:a16="http://schemas.microsoft.com/office/drawing/2014/main" id="{451C0437-E51F-4EB9-9EE9-6255E003920A}"/>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5" name="Date Placeholder 4"/>
          <p:cNvSpPr>
            <a:spLocks noGrp="1"/>
          </p:cNvSpPr>
          <p:nvPr>
            <p:ph type="dt" sz="half" idx="10"/>
          </p:nvPr>
        </p:nvSpPr>
        <p:spPr>
          <a:xfrm>
            <a:off x="9812188" y="6423606"/>
            <a:ext cx="1600200" cy="365125"/>
          </a:xfrm>
        </p:spPr>
        <p:txBody>
          <a:bodyPr/>
          <a:lstStyle>
            <a:lvl1pPr>
              <a:defRPr sz="1100">
                <a:effectLst/>
              </a:defRPr>
            </a:lvl1pPr>
          </a:lstStyle>
          <a:p>
            <a:r>
              <a:rPr lang="nl-NL"/>
              <a:t>11/19/2018</a:t>
            </a:r>
            <a:endParaRPr lang="en-US" dirty="0"/>
          </a:p>
        </p:txBody>
      </p:sp>
      <p:sp>
        <p:nvSpPr>
          <p:cNvPr id="6" name="Footer Placeholder 5"/>
          <p:cNvSpPr>
            <a:spLocks noGrp="1"/>
          </p:cNvSpPr>
          <p:nvPr>
            <p:ph type="ftr" sz="quarter" idx="11"/>
          </p:nvPr>
        </p:nvSpPr>
        <p:spPr>
          <a:xfrm>
            <a:off x="2115988" y="6423606"/>
            <a:ext cx="7543800" cy="365125"/>
          </a:xfrm>
        </p:spPr>
        <p:txBody>
          <a:bodyPr/>
          <a:lstStyle>
            <a:lvl1pPr algn="ctr">
              <a:defRPr sz="1100">
                <a:effectLst/>
              </a:defRPr>
            </a:lvl1pPr>
          </a:lstStyle>
          <a:p>
            <a:r>
              <a:rPr lang="en-GB"/>
              <a:t>Introduction to powershell</a:t>
            </a:r>
            <a:endParaRPr lang="en-US" dirty="0"/>
          </a:p>
        </p:txBody>
      </p:sp>
      <p:sp>
        <p:nvSpPr>
          <p:cNvPr id="7" name="Slide Number Placeholder 6"/>
          <p:cNvSpPr>
            <a:spLocks noGrp="1"/>
          </p:cNvSpPr>
          <p:nvPr>
            <p:ph type="sldNum" sz="quarter" idx="12"/>
          </p:nvPr>
        </p:nvSpPr>
        <p:spPr>
          <a:xfrm>
            <a:off x="11488588" y="6423606"/>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nl-NL"/>
              <a:t>Klik om stijl te bewerken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7" name="Rechthoek 6">
            <a:extLst>
              <a:ext uri="{FF2B5EF4-FFF2-40B4-BE49-F238E27FC236}">
                <a16:creationId xmlns:a16="http://schemas.microsoft.com/office/drawing/2014/main" id="{6F75AC26-F4BC-41BF-BD9C-A19CC260958C}"/>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0" name="Afbeelding 9">
            <a:extLst>
              <a:ext uri="{FF2B5EF4-FFF2-40B4-BE49-F238E27FC236}">
                <a16:creationId xmlns:a16="http://schemas.microsoft.com/office/drawing/2014/main" id="{A5C38DB2-81CB-4B44-B07F-90521C1D2895}"/>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4" name="Date Placeholder 3"/>
          <p:cNvSpPr>
            <a:spLocks noGrp="1"/>
          </p:cNvSpPr>
          <p:nvPr>
            <p:ph type="dt" sz="half" idx="10"/>
          </p:nvPr>
        </p:nvSpPr>
        <p:spPr>
          <a:xfrm>
            <a:off x="9812188" y="6423606"/>
            <a:ext cx="1600200" cy="365125"/>
          </a:xfrm>
        </p:spPr>
        <p:txBody>
          <a:bodyPr/>
          <a:lstStyle>
            <a:lvl1pPr>
              <a:defRPr sz="1100">
                <a:effectLst/>
              </a:defRPr>
            </a:lvl1pPr>
          </a:lstStyle>
          <a:p>
            <a:r>
              <a:rPr lang="nl-NL"/>
              <a:t>11/19/2018</a:t>
            </a:r>
            <a:endParaRPr lang="en-US" dirty="0"/>
          </a:p>
        </p:txBody>
      </p:sp>
      <p:sp>
        <p:nvSpPr>
          <p:cNvPr id="5" name="Footer Placeholder 4"/>
          <p:cNvSpPr>
            <a:spLocks noGrp="1"/>
          </p:cNvSpPr>
          <p:nvPr>
            <p:ph type="ftr" sz="quarter" idx="11"/>
          </p:nvPr>
        </p:nvSpPr>
        <p:spPr>
          <a:xfrm>
            <a:off x="2115988" y="6423606"/>
            <a:ext cx="7543800" cy="365125"/>
          </a:xfrm>
        </p:spPr>
        <p:txBody>
          <a:bodyPr/>
          <a:lstStyle>
            <a:lvl1pPr>
              <a:defRPr sz="1100">
                <a:effectLst/>
              </a:defRPr>
            </a:lvl1pPr>
          </a:lstStyle>
          <a:p>
            <a:pPr algn="ctr"/>
            <a:r>
              <a:rPr lang="en-GB"/>
              <a:t>Introduction to powershell</a:t>
            </a:r>
            <a:endParaRPr lang="en-US" dirty="0"/>
          </a:p>
        </p:txBody>
      </p:sp>
      <p:sp>
        <p:nvSpPr>
          <p:cNvPr id="6" name="Slide Number Placeholder 5"/>
          <p:cNvSpPr>
            <a:spLocks noGrp="1"/>
          </p:cNvSpPr>
          <p:nvPr>
            <p:ph type="sldNum" sz="quarter" idx="12"/>
          </p:nvPr>
        </p:nvSpPr>
        <p:spPr>
          <a:xfrm>
            <a:off x="11488588" y="6423606"/>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nl-NL"/>
              <a:t>Klik om stijl te bewerken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a:t>Tekststijl van het model bewerken</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nl-NL"/>
              <a:t>Tekststijl van het model bewerken</a:t>
            </a:r>
          </a:p>
        </p:txBody>
      </p:sp>
      <p:sp>
        <p:nvSpPr>
          <p:cNvPr id="11" name="Rechthoek 10">
            <a:extLst>
              <a:ext uri="{FF2B5EF4-FFF2-40B4-BE49-F238E27FC236}">
                <a16:creationId xmlns:a16="http://schemas.microsoft.com/office/drawing/2014/main" id="{AD530C9B-1DAD-4203-8BC3-67A765F18FE4}"/>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6" name="Afbeelding 15">
            <a:extLst>
              <a:ext uri="{FF2B5EF4-FFF2-40B4-BE49-F238E27FC236}">
                <a16:creationId xmlns:a16="http://schemas.microsoft.com/office/drawing/2014/main" id="{1721202D-C707-4BB2-BF9D-8E0AD59A5AC6}"/>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4" name="Date Placeholder 3"/>
          <p:cNvSpPr>
            <a:spLocks noGrp="1"/>
          </p:cNvSpPr>
          <p:nvPr>
            <p:ph type="dt" sz="half" idx="10"/>
          </p:nvPr>
        </p:nvSpPr>
        <p:spPr>
          <a:xfrm>
            <a:off x="9812188" y="6441499"/>
            <a:ext cx="1600200" cy="365125"/>
          </a:xfrm>
        </p:spPr>
        <p:txBody>
          <a:bodyPr/>
          <a:lstStyle>
            <a:lvl1pPr>
              <a:defRPr sz="1100">
                <a:effectLst/>
              </a:defRPr>
            </a:lvl1pPr>
          </a:lstStyle>
          <a:p>
            <a:r>
              <a:rPr lang="nl-NL"/>
              <a:t>11/19/2018</a:t>
            </a:r>
            <a:endParaRPr lang="en-US" dirty="0"/>
          </a:p>
        </p:txBody>
      </p:sp>
      <p:sp>
        <p:nvSpPr>
          <p:cNvPr id="5" name="Footer Placeholder 4"/>
          <p:cNvSpPr>
            <a:spLocks noGrp="1"/>
          </p:cNvSpPr>
          <p:nvPr>
            <p:ph type="ftr" sz="quarter" idx="11"/>
          </p:nvPr>
        </p:nvSpPr>
        <p:spPr>
          <a:xfrm>
            <a:off x="2115988" y="6441499"/>
            <a:ext cx="7543800" cy="365125"/>
          </a:xfrm>
        </p:spPr>
        <p:txBody>
          <a:bodyPr/>
          <a:lstStyle>
            <a:lvl1pPr>
              <a:defRPr sz="1100">
                <a:effectLst/>
              </a:defRPr>
            </a:lvl1pPr>
          </a:lstStyle>
          <a:p>
            <a:pPr algn="ctr"/>
            <a:r>
              <a:rPr lang="en-GB"/>
              <a:t>Introduction to powershell</a:t>
            </a:r>
            <a:endParaRPr lang="en-US" dirty="0"/>
          </a:p>
        </p:txBody>
      </p:sp>
      <p:sp>
        <p:nvSpPr>
          <p:cNvPr id="6" name="Slide Number Placeholder 5"/>
          <p:cNvSpPr>
            <a:spLocks noGrp="1"/>
          </p:cNvSpPr>
          <p:nvPr>
            <p:ph type="sldNum" sz="quarter" idx="12"/>
          </p:nvPr>
        </p:nvSpPr>
        <p:spPr>
          <a:xfrm>
            <a:off x="11488588" y="6441499"/>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nl-NL"/>
              <a:t>Klik om stijl te bewerken</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nl-NL"/>
              <a:t>Tekststijl van het model bewerken</a:t>
            </a:r>
          </a:p>
        </p:txBody>
      </p:sp>
      <p:pic>
        <p:nvPicPr>
          <p:cNvPr id="10" name="Afbeelding 9">
            <a:extLst>
              <a:ext uri="{FF2B5EF4-FFF2-40B4-BE49-F238E27FC236}">
                <a16:creationId xmlns:a16="http://schemas.microsoft.com/office/drawing/2014/main" id="{610A3005-E2CD-4C41-B215-16E2DA4EDFB0}"/>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4" name="Date Placeholder 3"/>
          <p:cNvSpPr>
            <a:spLocks noGrp="1"/>
          </p:cNvSpPr>
          <p:nvPr>
            <p:ph type="dt" sz="half" idx="10"/>
          </p:nvPr>
        </p:nvSpPr>
        <p:spPr>
          <a:xfrm>
            <a:off x="9812188" y="6423606"/>
            <a:ext cx="1600200" cy="365125"/>
          </a:xfrm>
        </p:spPr>
        <p:txBody>
          <a:bodyPr/>
          <a:lstStyle>
            <a:lvl1pPr>
              <a:defRPr sz="1100">
                <a:effectLst/>
              </a:defRPr>
            </a:lvl1pPr>
          </a:lstStyle>
          <a:p>
            <a:r>
              <a:rPr lang="nl-NL"/>
              <a:t>11/19/2018</a:t>
            </a:r>
            <a:endParaRPr lang="en-US" dirty="0"/>
          </a:p>
        </p:txBody>
      </p:sp>
      <p:sp>
        <p:nvSpPr>
          <p:cNvPr id="5" name="Footer Placeholder 4"/>
          <p:cNvSpPr>
            <a:spLocks noGrp="1"/>
          </p:cNvSpPr>
          <p:nvPr>
            <p:ph type="ftr" sz="quarter" idx="11"/>
          </p:nvPr>
        </p:nvSpPr>
        <p:spPr>
          <a:xfrm>
            <a:off x="2115988" y="6423606"/>
            <a:ext cx="7543800" cy="365125"/>
          </a:xfrm>
        </p:spPr>
        <p:txBody>
          <a:bodyPr/>
          <a:lstStyle>
            <a:lvl1pPr>
              <a:defRPr sz="1100">
                <a:effectLst/>
              </a:defRPr>
            </a:lvl1pPr>
          </a:lstStyle>
          <a:p>
            <a:pPr algn="ctr"/>
            <a:r>
              <a:rPr lang="en-GB"/>
              <a:t>Introduction to powershell</a:t>
            </a:r>
            <a:endParaRPr lang="en-US" dirty="0"/>
          </a:p>
        </p:txBody>
      </p:sp>
      <p:sp>
        <p:nvSpPr>
          <p:cNvPr id="6" name="Slide Number Placeholder 5"/>
          <p:cNvSpPr>
            <a:spLocks noGrp="1"/>
          </p:cNvSpPr>
          <p:nvPr>
            <p:ph type="sldNum" sz="quarter" idx="12"/>
          </p:nvPr>
        </p:nvSpPr>
        <p:spPr>
          <a:xfrm>
            <a:off x="11488588" y="6423606"/>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Offerte naamkaartj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nl-NL"/>
              <a:t>Klik om stijl te bewerken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nl-NL"/>
              <a:t>Tekststijl van het model bewerken</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11" name="Rechthoek 10">
            <a:extLst>
              <a:ext uri="{FF2B5EF4-FFF2-40B4-BE49-F238E27FC236}">
                <a16:creationId xmlns:a16="http://schemas.microsoft.com/office/drawing/2014/main" id="{796CE5B6-56B3-4862-9BE7-F21E4C7EE003}"/>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6" name="Afbeelding 15">
            <a:extLst>
              <a:ext uri="{FF2B5EF4-FFF2-40B4-BE49-F238E27FC236}">
                <a16:creationId xmlns:a16="http://schemas.microsoft.com/office/drawing/2014/main" id="{CBF22181-A04A-4532-BF9A-F80C0D03F2DB}"/>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4" name="Date Placeholder 3"/>
          <p:cNvSpPr>
            <a:spLocks noGrp="1"/>
          </p:cNvSpPr>
          <p:nvPr>
            <p:ph type="dt" sz="half" idx="10"/>
          </p:nvPr>
        </p:nvSpPr>
        <p:spPr>
          <a:xfrm>
            <a:off x="9812188" y="6423606"/>
            <a:ext cx="1600200" cy="365125"/>
          </a:xfrm>
        </p:spPr>
        <p:txBody>
          <a:bodyPr/>
          <a:lstStyle>
            <a:lvl1pPr>
              <a:defRPr sz="1100">
                <a:effectLst/>
              </a:defRPr>
            </a:lvl1pPr>
          </a:lstStyle>
          <a:p>
            <a:r>
              <a:rPr lang="nl-NL"/>
              <a:t>11/19/2018</a:t>
            </a:r>
            <a:endParaRPr lang="en-US" dirty="0"/>
          </a:p>
        </p:txBody>
      </p:sp>
      <p:sp>
        <p:nvSpPr>
          <p:cNvPr id="5" name="Footer Placeholder 4"/>
          <p:cNvSpPr>
            <a:spLocks noGrp="1"/>
          </p:cNvSpPr>
          <p:nvPr>
            <p:ph type="ftr" sz="quarter" idx="11"/>
          </p:nvPr>
        </p:nvSpPr>
        <p:spPr>
          <a:xfrm>
            <a:off x="2115988" y="6423606"/>
            <a:ext cx="7543800" cy="365125"/>
          </a:xfrm>
        </p:spPr>
        <p:txBody>
          <a:bodyPr/>
          <a:lstStyle>
            <a:lvl1pPr>
              <a:defRPr sz="1100">
                <a:effectLst/>
              </a:defRPr>
            </a:lvl1pPr>
          </a:lstStyle>
          <a:p>
            <a:pPr algn="ctr"/>
            <a:r>
              <a:rPr lang="en-GB"/>
              <a:t>Introduction to powershell</a:t>
            </a:r>
            <a:endParaRPr lang="en-US" dirty="0"/>
          </a:p>
        </p:txBody>
      </p:sp>
      <p:sp>
        <p:nvSpPr>
          <p:cNvPr id="6" name="Slide Number Placeholder 5"/>
          <p:cNvSpPr>
            <a:spLocks noGrp="1"/>
          </p:cNvSpPr>
          <p:nvPr>
            <p:ph type="sldNum" sz="quarter" idx="12"/>
          </p:nvPr>
        </p:nvSpPr>
        <p:spPr>
          <a:xfrm>
            <a:off x="11488588" y="6423606"/>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ar of onwaar">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nl-NL"/>
              <a:t>Klik om stijl te bewerken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nl-NL"/>
              <a:t>Tekststijl van het model bewerken</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pic>
        <p:nvPicPr>
          <p:cNvPr id="12" name="Afbeelding 11">
            <a:extLst>
              <a:ext uri="{FF2B5EF4-FFF2-40B4-BE49-F238E27FC236}">
                <a16:creationId xmlns:a16="http://schemas.microsoft.com/office/drawing/2014/main" id="{DBBDFD99-822E-4C81-A853-FBFBBBB09211}"/>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4" name="Date Placeholder 3"/>
          <p:cNvSpPr>
            <a:spLocks noGrp="1"/>
          </p:cNvSpPr>
          <p:nvPr>
            <p:ph type="dt" sz="half" idx="10"/>
          </p:nvPr>
        </p:nvSpPr>
        <p:spPr>
          <a:xfrm>
            <a:off x="9812188" y="6423606"/>
            <a:ext cx="1600200" cy="365125"/>
          </a:xfrm>
        </p:spPr>
        <p:txBody>
          <a:bodyPr/>
          <a:lstStyle>
            <a:lvl1pPr>
              <a:defRPr sz="1100">
                <a:effectLst/>
              </a:defRPr>
            </a:lvl1pPr>
          </a:lstStyle>
          <a:p>
            <a:r>
              <a:rPr lang="nl-NL"/>
              <a:t>11/19/2018</a:t>
            </a:r>
            <a:endParaRPr lang="en-US" dirty="0"/>
          </a:p>
        </p:txBody>
      </p:sp>
      <p:sp>
        <p:nvSpPr>
          <p:cNvPr id="5" name="Footer Placeholder 4"/>
          <p:cNvSpPr>
            <a:spLocks noGrp="1"/>
          </p:cNvSpPr>
          <p:nvPr>
            <p:ph type="ftr" sz="quarter" idx="11"/>
          </p:nvPr>
        </p:nvSpPr>
        <p:spPr>
          <a:xfrm>
            <a:off x="2115988" y="6423606"/>
            <a:ext cx="7543800" cy="365125"/>
          </a:xfrm>
        </p:spPr>
        <p:txBody>
          <a:bodyPr/>
          <a:lstStyle>
            <a:lvl1pPr algn="ctr">
              <a:defRPr sz="1100">
                <a:effectLst/>
              </a:defRPr>
            </a:lvl1pPr>
          </a:lstStyle>
          <a:p>
            <a:r>
              <a:rPr lang="en-GB"/>
              <a:t>Introduction to powershell</a:t>
            </a:r>
            <a:endParaRPr lang="en-US" dirty="0"/>
          </a:p>
        </p:txBody>
      </p:sp>
      <p:sp>
        <p:nvSpPr>
          <p:cNvPr id="6" name="Slide Number Placeholder 5"/>
          <p:cNvSpPr>
            <a:spLocks noGrp="1"/>
          </p:cNvSpPr>
          <p:nvPr>
            <p:ph type="sldNum" sz="quarter" idx="12"/>
          </p:nvPr>
        </p:nvSpPr>
        <p:spPr>
          <a:xfrm>
            <a:off x="11488588" y="6423606"/>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ncho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8" name="Rechthoek 7">
            <a:extLst>
              <a:ext uri="{FF2B5EF4-FFF2-40B4-BE49-F238E27FC236}">
                <a16:creationId xmlns:a16="http://schemas.microsoft.com/office/drawing/2014/main" id="{C9034726-5630-4BD5-87F5-8C9C44E327D7}"/>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1" name="Afbeelding 10">
            <a:extLst>
              <a:ext uri="{FF2B5EF4-FFF2-40B4-BE49-F238E27FC236}">
                <a16:creationId xmlns:a16="http://schemas.microsoft.com/office/drawing/2014/main" id="{5EC23E4A-32F0-4DE8-9D1E-EBC5ECFA1C2D}"/>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4" name="Date Placeholder 3"/>
          <p:cNvSpPr>
            <a:spLocks noGrp="1"/>
          </p:cNvSpPr>
          <p:nvPr>
            <p:ph type="dt" sz="half" idx="10"/>
          </p:nvPr>
        </p:nvSpPr>
        <p:spPr>
          <a:xfrm>
            <a:off x="9812188" y="6423606"/>
            <a:ext cx="1600200" cy="365125"/>
          </a:xfrm>
        </p:spPr>
        <p:txBody>
          <a:bodyPr/>
          <a:lstStyle>
            <a:lvl1pPr>
              <a:defRPr sz="1100">
                <a:effectLst/>
              </a:defRPr>
            </a:lvl1pPr>
          </a:lstStyle>
          <a:p>
            <a:r>
              <a:rPr lang="nl-NL"/>
              <a:t>11/19/2018</a:t>
            </a:r>
            <a:endParaRPr lang="en-US" dirty="0"/>
          </a:p>
        </p:txBody>
      </p:sp>
      <p:sp>
        <p:nvSpPr>
          <p:cNvPr id="5" name="Footer Placeholder 4"/>
          <p:cNvSpPr>
            <a:spLocks noGrp="1"/>
          </p:cNvSpPr>
          <p:nvPr>
            <p:ph type="ftr" sz="quarter" idx="11"/>
          </p:nvPr>
        </p:nvSpPr>
        <p:spPr>
          <a:xfrm>
            <a:off x="2115988" y="6423606"/>
            <a:ext cx="7543800" cy="365125"/>
          </a:xfrm>
        </p:spPr>
        <p:txBody>
          <a:bodyPr/>
          <a:lstStyle>
            <a:lvl1pPr>
              <a:defRPr sz="1100">
                <a:effectLst/>
              </a:defRPr>
            </a:lvl1pPr>
          </a:lstStyle>
          <a:p>
            <a:pPr algn="ctr"/>
            <a:r>
              <a:rPr lang="en-GB"/>
              <a:t>Introduction to powershell</a:t>
            </a:r>
            <a:endParaRPr lang="en-US" dirty="0"/>
          </a:p>
        </p:txBody>
      </p:sp>
      <p:sp>
        <p:nvSpPr>
          <p:cNvPr id="6" name="Slide Number Placeholder 5"/>
          <p:cNvSpPr>
            <a:spLocks noGrp="1"/>
          </p:cNvSpPr>
          <p:nvPr>
            <p:ph type="sldNum" sz="quarter" idx="12"/>
          </p:nvPr>
        </p:nvSpPr>
        <p:spPr>
          <a:xfrm>
            <a:off x="11488588" y="6423606"/>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Rechthoek 6">
            <a:extLst>
              <a:ext uri="{FF2B5EF4-FFF2-40B4-BE49-F238E27FC236}">
                <a16:creationId xmlns:a16="http://schemas.microsoft.com/office/drawing/2014/main" id="{B630BDCD-E122-43EB-9652-362E14F5C13B}"/>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0" name="Afbeelding 9">
            <a:extLst>
              <a:ext uri="{FF2B5EF4-FFF2-40B4-BE49-F238E27FC236}">
                <a16:creationId xmlns:a16="http://schemas.microsoft.com/office/drawing/2014/main" id="{E2046E41-8F58-43A9-9B3A-3C3D4F02E897}"/>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4" name="Date Placeholder 3"/>
          <p:cNvSpPr>
            <a:spLocks noGrp="1"/>
          </p:cNvSpPr>
          <p:nvPr>
            <p:ph type="dt" sz="half" idx="10"/>
          </p:nvPr>
        </p:nvSpPr>
        <p:spPr>
          <a:xfrm>
            <a:off x="9812188" y="6423606"/>
            <a:ext cx="1600200" cy="365125"/>
          </a:xfrm>
        </p:spPr>
        <p:txBody>
          <a:bodyPr/>
          <a:lstStyle>
            <a:lvl1pPr>
              <a:defRPr sz="1100">
                <a:effectLst/>
              </a:defRPr>
            </a:lvl1pPr>
          </a:lstStyle>
          <a:p>
            <a:r>
              <a:rPr lang="nl-NL"/>
              <a:t>11/19/2018</a:t>
            </a:r>
            <a:endParaRPr lang="en-US" dirty="0"/>
          </a:p>
        </p:txBody>
      </p:sp>
      <p:sp>
        <p:nvSpPr>
          <p:cNvPr id="5" name="Footer Placeholder 4"/>
          <p:cNvSpPr>
            <a:spLocks noGrp="1"/>
          </p:cNvSpPr>
          <p:nvPr>
            <p:ph type="ftr" sz="quarter" idx="11"/>
          </p:nvPr>
        </p:nvSpPr>
        <p:spPr>
          <a:xfrm>
            <a:off x="2115988" y="6423606"/>
            <a:ext cx="7543800" cy="365125"/>
          </a:xfrm>
        </p:spPr>
        <p:txBody>
          <a:bodyPr/>
          <a:lstStyle>
            <a:lvl1pPr algn="ctr">
              <a:defRPr sz="1100">
                <a:effectLst/>
              </a:defRPr>
            </a:lvl1pPr>
          </a:lstStyle>
          <a:p>
            <a:r>
              <a:rPr lang="en-GB"/>
              <a:t>Introduction to powershell</a:t>
            </a:r>
            <a:endParaRPr lang="en-US" dirty="0"/>
          </a:p>
        </p:txBody>
      </p:sp>
      <p:sp>
        <p:nvSpPr>
          <p:cNvPr id="6" name="Slide Number Placeholder 5"/>
          <p:cNvSpPr>
            <a:spLocks noGrp="1"/>
          </p:cNvSpPr>
          <p:nvPr>
            <p:ph type="sldNum" sz="quarter" idx="12"/>
          </p:nvPr>
        </p:nvSpPr>
        <p:spPr>
          <a:xfrm>
            <a:off x="11488588" y="6423606"/>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nchor="ct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Rechthoek 6">
            <a:extLst>
              <a:ext uri="{FF2B5EF4-FFF2-40B4-BE49-F238E27FC236}">
                <a16:creationId xmlns:a16="http://schemas.microsoft.com/office/drawing/2014/main" id="{1BB15B36-EC8E-426C-B7FF-2E6830ABA835}"/>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0" name="Afbeelding 9">
            <a:extLst>
              <a:ext uri="{FF2B5EF4-FFF2-40B4-BE49-F238E27FC236}">
                <a16:creationId xmlns:a16="http://schemas.microsoft.com/office/drawing/2014/main" id="{D0177EA8-F82E-4115-9F3A-5931D8E864F9}"/>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4" name="Date Placeholder 3"/>
          <p:cNvSpPr>
            <a:spLocks noGrp="1"/>
          </p:cNvSpPr>
          <p:nvPr>
            <p:ph type="dt" sz="half" idx="10"/>
          </p:nvPr>
        </p:nvSpPr>
        <p:spPr>
          <a:xfrm>
            <a:off x="9812188" y="6414078"/>
            <a:ext cx="1600200" cy="365125"/>
          </a:xfrm>
        </p:spPr>
        <p:txBody>
          <a:bodyPr/>
          <a:lstStyle>
            <a:lvl1pPr>
              <a:defRPr sz="1100">
                <a:effectLst/>
              </a:defRPr>
            </a:lvl1pPr>
          </a:lstStyle>
          <a:p>
            <a:r>
              <a:rPr lang="nl-NL"/>
              <a:t>11/19/2018</a:t>
            </a:r>
            <a:endParaRPr lang="en-US" dirty="0"/>
          </a:p>
        </p:txBody>
      </p:sp>
      <p:sp>
        <p:nvSpPr>
          <p:cNvPr id="5" name="Footer Placeholder 4"/>
          <p:cNvSpPr>
            <a:spLocks noGrp="1"/>
          </p:cNvSpPr>
          <p:nvPr>
            <p:ph type="ftr" sz="quarter" idx="11"/>
          </p:nvPr>
        </p:nvSpPr>
        <p:spPr>
          <a:xfrm>
            <a:off x="2115989" y="6423606"/>
            <a:ext cx="7543800" cy="365125"/>
          </a:xfrm>
        </p:spPr>
        <p:txBody>
          <a:bodyPr/>
          <a:lstStyle>
            <a:lvl1pPr>
              <a:defRPr sz="1100">
                <a:effectLst/>
                <a:latin typeface="+mn-lt"/>
              </a:defRPr>
            </a:lvl1pPr>
          </a:lstStyle>
          <a:p>
            <a:pPr algn="ctr"/>
            <a:r>
              <a:rPr lang="en-GB"/>
              <a:t>Introduction to powershell</a:t>
            </a:r>
            <a:endParaRPr lang="en-US" dirty="0"/>
          </a:p>
        </p:txBody>
      </p:sp>
      <p:sp>
        <p:nvSpPr>
          <p:cNvPr id="6" name="Slide Number Placeholder 5"/>
          <p:cNvSpPr>
            <a:spLocks noGrp="1"/>
          </p:cNvSpPr>
          <p:nvPr>
            <p:ph type="sldNum" sz="quarter" idx="12"/>
          </p:nvPr>
        </p:nvSpPr>
        <p:spPr>
          <a:xfrm>
            <a:off x="11488588" y="6414078"/>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nl-NL"/>
              <a:t>Klik om stijl te bewerken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7" name="Rechthoek 6">
            <a:extLst>
              <a:ext uri="{FF2B5EF4-FFF2-40B4-BE49-F238E27FC236}">
                <a16:creationId xmlns:a16="http://schemas.microsoft.com/office/drawing/2014/main" id="{FC2DC08A-EA11-4A9C-A44D-B68AF5B789AD}"/>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0" name="Afbeelding 9">
            <a:extLst>
              <a:ext uri="{FF2B5EF4-FFF2-40B4-BE49-F238E27FC236}">
                <a16:creationId xmlns:a16="http://schemas.microsoft.com/office/drawing/2014/main" id="{DA6524AE-10F1-42DD-BDDD-8DA1C547F536}"/>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4" name="Date Placeholder 3"/>
          <p:cNvSpPr>
            <a:spLocks noGrp="1"/>
          </p:cNvSpPr>
          <p:nvPr>
            <p:ph type="dt" sz="half" idx="10"/>
          </p:nvPr>
        </p:nvSpPr>
        <p:spPr>
          <a:xfrm>
            <a:off x="9812188" y="6423606"/>
            <a:ext cx="1600200" cy="365125"/>
          </a:xfrm>
        </p:spPr>
        <p:txBody>
          <a:bodyPr/>
          <a:lstStyle>
            <a:lvl1pPr>
              <a:defRPr sz="1100">
                <a:effectLst/>
              </a:defRPr>
            </a:lvl1pPr>
          </a:lstStyle>
          <a:p>
            <a:r>
              <a:rPr lang="nl-NL"/>
              <a:t>11/19/2018</a:t>
            </a:r>
            <a:endParaRPr lang="en-US" dirty="0"/>
          </a:p>
        </p:txBody>
      </p:sp>
      <p:sp>
        <p:nvSpPr>
          <p:cNvPr id="5" name="Footer Placeholder 4"/>
          <p:cNvSpPr>
            <a:spLocks noGrp="1"/>
          </p:cNvSpPr>
          <p:nvPr>
            <p:ph type="ftr" sz="quarter" idx="11"/>
          </p:nvPr>
        </p:nvSpPr>
        <p:spPr>
          <a:xfrm>
            <a:off x="2115988" y="6423606"/>
            <a:ext cx="7543800" cy="365125"/>
          </a:xfrm>
        </p:spPr>
        <p:txBody>
          <a:bodyPr/>
          <a:lstStyle>
            <a:lvl1pPr algn="ctr">
              <a:defRPr sz="1100">
                <a:effectLst/>
              </a:defRPr>
            </a:lvl1pPr>
          </a:lstStyle>
          <a:p>
            <a:r>
              <a:rPr lang="en-GB"/>
              <a:t>Introduction to powershell</a:t>
            </a:r>
            <a:endParaRPr lang="en-US" dirty="0"/>
          </a:p>
        </p:txBody>
      </p:sp>
      <p:sp>
        <p:nvSpPr>
          <p:cNvPr id="6" name="Slide Number Placeholder 5"/>
          <p:cNvSpPr>
            <a:spLocks noGrp="1"/>
          </p:cNvSpPr>
          <p:nvPr>
            <p:ph type="sldNum" sz="quarter" idx="12"/>
          </p:nvPr>
        </p:nvSpPr>
        <p:spPr>
          <a:xfrm>
            <a:off x="11488588" y="6423606"/>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8" name="Rechthoek 7">
            <a:extLst>
              <a:ext uri="{FF2B5EF4-FFF2-40B4-BE49-F238E27FC236}">
                <a16:creationId xmlns:a16="http://schemas.microsoft.com/office/drawing/2014/main" id="{435DCE17-D91E-49DE-BBF2-42ADC2385408}"/>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1" name="Afbeelding 10">
            <a:extLst>
              <a:ext uri="{FF2B5EF4-FFF2-40B4-BE49-F238E27FC236}">
                <a16:creationId xmlns:a16="http://schemas.microsoft.com/office/drawing/2014/main" id="{84A604BE-FBB4-40B6-900C-DA8B2A7150A9}"/>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5" name="Date Placeholder 4"/>
          <p:cNvSpPr>
            <a:spLocks noGrp="1"/>
          </p:cNvSpPr>
          <p:nvPr>
            <p:ph type="dt" sz="half" idx="10"/>
          </p:nvPr>
        </p:nvSpPr>
        <p:spPr>
          <a:xfrm>
            <a:off x="9812188" y="6442860"/>
            <a:ext cx="1600200" cy="365125"/>
          </a:xfrm>
        </p:spPr>
        <p:txBody>
          <a:bodyPr/>
          <a:lstStyle>
            <a:lvl1pPr>
              <a:defRPr sz="1100">
                <a:effectLst/>
              </a:defRPr>
            </a:lvl1pPr>
          </a:lstStyle>
          <a:p>
            <a:r>
              <a:rPr lang="nl-NL"/>
              <a:t>11/19/2018</a:t>
            </a:r>
            <a:endParaRPr lang="en-US" dirty="0"/>
          </a:p>
        </p:txBody>
      </p:sp>
      <p:sp>
        <p:nvSpPr>
          <p:cNvPr id="6" name="Footer Placeholder 5"/>
          <p:cNvSpPr>
            <a:spLocks noGrp="1"/>
          </p:cNvSpPr>
          <p:nvPr>
            <p:ph type="ftr" sz="quarter" idx="11"/>
          </p:nvPr>
        </p:nvSpPr>
        <p:spPr>
          <a:xfrm>
            <a:off x="2115988" y="6442860"/>
            <a:ext cx="7543800" cy="365125"/>
          </a:xfrm>
        </p:spPr>
        <p:txBody>
          <a:bodyPr/>
          <a:lstStyle>
            <a:lvl1pPr algn="ctr">
              <a:defRPr sz="1100">
                <a:effectLst/>
              </a:defRPr>
            </a:lvl1pPr>
          </a:lstStyle>
          <a:p>
            <a:r>
              <a:rPr lang="en-GB"/>
              <a:t>Introduction to powershell</a:t>
            </a:r>
            <a:endParaRPr lang="en-US" dirty="0"/>
          </a:p>
        </p:txBody>
      </p:sp>
      <p:sp>
        <p:nvSpPr>
          <p:cNvPr id="7" name="Slide Number Placeholder 6"/>
          <p:cNvSpPr>
            <a:spLocks noGrp="1"/>
          </p:cNvSpPr>
          <p:nvPr>
            <p:ph type="sldNum" sz="quarter" idx="12"/>
          </p:nvPr>
        </p:nvSpPr>
        <p:spPr>
          <a:xfrm>
            <a:off x="11488588" y="6442860"/>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a:t>Klik om stijl te bewerken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0" name="Rechthoek 9">
            <a:extLst>
              <a:ext uri="{FF2B5EF4-FFF2-40B4-BE49-F238E27FC236}">
                <a16:creationId xmlns:a16="http://schemas.microsoft.com/office/drawing/2014/main" id="{9C912818-5BB0-4E59-8FA3-03A109A0A7A8}"/>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3" name="Afbeelding 12">
            <a:extLst>
              <a:ext uri="{FF2B5EF4-FFF2-40B4-BE49-F238E27FC236}">
                <a16:creationId xmlns:a16="http://schemas.microsoft.com/office/drawing/2014/main" id="{7E8C3FD0-7464-4A97-B278-E3FA7074379A}"/>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9" name="Slide Number Placeholder 8"/>
          <p:cNvSpPr>
            <a:spLocks noGrp="1"/>
          </p:cNvSpPr>
          <p:nvPr>
            <p:ph type="sldNum" sz="quarter" idx="12"/>
          </p:nvPr>
        </p:nvSpPr>
        <p:spPr>
          <a:xfrm>
            <a:off x="11488588" y="6423606"/>
            <a:ext cx="551167" cy="365125"/>
          </a:xfrm>
        </p:spPr>
        <p:txBody>
          <a:bodyPr/>
          <a:lstStyle>
            <a:lvl1pPr>
              <a:defRPr sz="1100">
                <a:effectLst/>
              </a:defRPr>
            </a:lvl1pPr>
          </a:lstStyle>
          <a:p>
            <a:fld id="{D57F1E4F-1CFF-5643-939E-217C01CDF565}" type="slidenum">
              <a:rPr lang="en-US" smtClean="0"/>
              <a:pPr/>
              <a:t>‹nr.›</a:t>
            </a:fld>
            <a:endParaRPr lang="en-US" dirty="0"/>
          </a:p>
        </p:txBody>
      </p:sp>
      <p:sp>
        <p:nvSpPr>
          <p:cNvPr id="7" name="Date Placeholder 6"/>
          <p:cNvSpPr>
            <a:spLocks noGrp="1"/>
          </p:cNvSpPr>
          <p:nvPr>
            <p:ph type="dt" sz="half" idx="10"/>
          </p:nvPr>
        </p:nvSpPr>
        <p:spPr>
          <a:xfrm>
            <a:off x="9812188" y="6423606"/>
            <a:ext cx="1600200" cy="365125"/>
          </a:xfrm>
        </p:spPr>
        <p:txBody>
          <a:bodyPr/>
          <a:lstStyle>
            <a:lvl1pPr>
              <a:defRPr sz="1100">
                <a:effectLst/>
              </a:defRPr>
            </a:lvl1pPr>
          </a:lstStyle>
          <a:p>
            <a:r>
              <a:rPr lang="nl-NL"/>
              <a:t>11/19/2018</a:t>
            </a:r>
            <a:endParaRPr lang="en-US" dirty="0"/>
          </a:p>
        </p:txBody>
      </p:sp>
      <p:sp>
        <p:nvSpPr>
          <p:cNvPr id="8" name="Footer Placeholder 7"/>
          <p:cNvSpPr>
            <a:spLocks noGrp="1"/>
          </p:cNvSpPr>
          <p:nvPr>
            <p:ph type="ftr" sz="quarter" idx="11"/>
          </p:nvPr>
        </p:nvSpPr>
        <p:spPr>
          <a:xfrm>
            <a:off x="2115988" y="6423606"/>
            <a:ext cx="7543800" cy="365125"/>
          </a:xfrm>
        </p:spPr>
        <p:txBody>
          <a:bodyPr/>
          <a:lstStyle>
            <a:lvl1pPr algn="ctr">
              <a:defRPr sz="1100">
                <a:effectLst/>
              </a:defRPr>
            </a:lvl1pPr>
          </a:lstStyle>
          <a:p>
            <a:r>
              <a:rPr lang="en-GB"/>
              <a:t>Introduction to powershell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6" name="Rechthoek 5">
            <a:extLst>
              <a:ext uri="{FF2B5EF4-FFF2-40B4-BE49-F238E27FC236}">
                <a16:creationId xmlns:a16="http://schemas.microsoft.com/office/drawing/2014/main" id="{78351599-B28D-4FDF-B191-725F8A6A87B4}"/>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9" name="Afbeelding 8">
            <a:extLst>
              <a:ext uri="{FF2B5EF4-FFF2-40B4-BE49-F238E27FC236}">
                <a16:creationId xmlns:a16="http://schemas.microsoft.com/office/drawing/2014/main" id="{655ACFBE-4DA9-4DCA-95EA-EE500F5E1A1B}"/>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3" name="Date Placeholder 2"/>
          <p:cNvSpPr>
            <a:spLocks noGrp="1"/>
          </p:cNvSpPr>
          <p:nvPr>
            <p:ph type="dt" sz="half" idx="10"/>
          </p:nvPr>
        </p:nvSpPr>
        <p:spPr>
          <a:xfrm>
            <a:off x="9812188" y="6423606"/>
            <a:ext cx="1600200" cy="365125"/>
          </a:xfrm>
        </p:spPr>
        <p:txBody>
          <a:bodyPr/>
          <a:lstStyle>
            <a:lvl1pPr>
              <a:defRPr sz="1100">
                <a:effectLst/>
              </a:defRPr>
            </a:lvl1pPr>
          </a:lstStyle>
          <a:p>
            <a:r>
              <a:rPr lang="nl-NL"/>
              <a:t>11/19/2018</a:t>
            </a:r>
            <a:endParaRPr lang="en-US" dirty="0"/>
          </a:p>
        </p:txBody>
      </p:sp>
      <p:sp>
        <p:nvSpPr>
          <p:cNvPr id="4" name="Footer Placeholder 3"/>
          <p:cNvSpPr>
            <a:spLocks noGrp="1"/>
          </p:cNvSpPr>
          <p:nvPr>
            <p:ph type="ftr" sz="quarter" idx="11"/>
          </p:nvPr>
        </p:nvSpPr>
        <p:spPr>
          <a:xfrm>
            <a:off x="2115988" y="6423606"/>
            <a:ext cx="7543800" cy="365125"/>
          </a:xfrm>
        </p:spPr>
        <p:txBody>
          <a:bodyPr/>
          <a:lstStyle>
            <a:lvl1pPr algn="ctr">
              <a:defRPr sz="1100">
                <a:effectLst/>
              </a:defRPr>
            </a:lvl1pPr>
          </a:lstStyle>
          <a:p>
            <a:r>
              <a:rPr lang="en-GB"/>
              <a:t>Introduction to powershell</a:t>
            </a:r>
            <a:endParaRPr lang="en-US" dirty="0"/>
          </a:p>
        </p:txBody>
      </p:sp>
      <p:sp>
        <p:nvSpPr>
          <p:cNvPr id="5" name="Slide Number Placeholder 4"/>
          <p:cNvSpPr>
            <a:spLocks noGrp="1"/>
          </p:cNvSpPr>
          <p:nvPr>
            <p:ph type="sldNum" sz="quarter" idx="12"/>
          </p:nvPr>
        </p:nvSpPr>
        <p:spPr>
          <a:xfrm>
            <a:off x="11488588" y="6423606"/>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30A3CB7E-2DB0-4F7B-A254-691569D7E7AA}"/>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8" name="Afbeelding 7">
            <a:extLst>
              <a:ext uri="{FF2B5EF4-FFF2-40B4-BE49-F238E27FC236}">
                <a16:creationId xmlns:a16="http://schemas.microsoft.com/office/drawing/2014/main" id="{72B9C798-A168-40FA-AED4-2D99100FB30C}"/>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2" name="Date Placeholder 1"/>
          <p:cNvSpPr>
            <a:spLocks noGrp="1"/>
          </p:cNvSpPr>
          <p:nvPr>
            <p:ph type="dt" sz="half" idx="10"/>
          </p:nvPr>
        </p:nvSpPr>
        <p:spPr>
          <a:xfrm>
            <a:off x="9812188" y="6423606"/>
            <a:ext cx="1600200" cy="365125"/>
          </a:xfrm>
        </p:spPr>
        <p:txBody>
          <a:bodyPr/>
          <a:lstStyle>
            <a:lvl1pPr>
              <a:defRPr sz="1100" strike="noStrike">
                <a:effectLst/>
              </a:defRPr>
            </a:lvl1pPr>
          </a:lstStyle>
          <a:p>
            <a:r>
              <a:rPr lang="nl-NL"/>
              <a:t>11/19/2018</a:t>
            </a:r>
            <a:endParaRPr lang="en-US" dirty="0"/>
          </a:p>
        </p:txBody>
      </p:sp>
      <p:sp>
        <p:nvSpPr>
          <p:cNvPr id="3" name="Footer Placeholder 2"/>
          <p:cNvSpPr>
            <a:spLocks noGrp="1"/>
          </p:cNvSpPr>
          <p:nvPr>
            <p:ph type="ftr" sz="quarter" idx="11"/>
          </p:nvPr>
        </p:nvSpPr>
        <p:spPr>
          <a:xfrm>
            <a:off x="2115988" y="6423606"/>
            <a:ext cx="7543800" cy="365125"/>
          </a:xfrm>
        </p:spPr>
        <p:txBody>
          <a:bodyPr/>
          <a:lstStyle>
            <a:lvl1pPr algn="ctr">
              <a:defRPr sz="1100" strike="noStrike">
                <a:effectLst/>
              </a:defRPr>
            </a:lvl1pPr>
          </a:lstStyle>
          <a:p>
            <a:r>
              <a:rPr lang="en-GB"/>
              <a:t>Introduction to powershell</a:t>
            </a:r>
            <a:endParaRPr lang="en-US" dirty="0"/>
          </a:p>
        </p:txBody>
      </p:sp>
      <p:sp>
        <p:nvSpPr>
          <p:cNvPr id="4" name="Slide Number Placeholder 3"/>
          <p:cNvSpPr>
            <a:spLocks noGrp="1"/>
          </p:cNvSpPr>
          <p:nvPr>
            <p:ph type="sldNum" sz="quarter" idx="12"/>
          </p:nvPr>
        </p:nvSpPr>
        <p:spPr>
          <a:xfrm>
            <a:off x="11488588" y="6423606"/>
            <a:ext cx="551167" cy="365125"/>
          </a:xfrm>
        </p:spPr>
        <p:txBody>
          <a:bodyPr/>
          <a:lstStyle>
            <a:lvl1pPr>
              <a:defRPr sz="1100" strike="noStrike">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nl-NL"/>
              <a:t>Klik om stijl te bewerken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8" name="Rechthoek 7">
            <a:extLst>
              <a:ext uri="{FF2B5EF4-FFF2-40B4-BE49-F238E27FC236}">
                <a16:creationId xmlns:a16="http://schemas.microsoft.com/office/drawing/2014/main" id="{49596A0F-A6B9-48E2-9DEE-C148290C568F}"/>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1" name="Afbeelding 10">
            <a:extLst>
              <a:ext uri="{FF2B5EF4-FFF2-40B4-BE49-F238E27FC236}">
                <a16:creationId xmlns:a16="http://schemas.microsoft.com/office/drawing/2014/main" id="{7B8CA402-D913-4BEE-B78E-E46D14B172A3}"/>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5" name="Date Placeholder 4"/>
          <p:cNvSpPr>
            <a:spLocks noGrp="1"/>
          </p:cNvSpPr>
          <p:nvPr>
            <p:ph type="dt" sz="half" idx="10"/>
          </p:nvPr>
        </p:nvSpPr>
        <p:spPr>
          <a:xfrm>
            <a:off x="9812188" y="6423606"/>
            <a:ext cx="1600200" cy="365125"/>
          </a:xfrm>
        </p:spPr>
        <p:txBody>
          <a:bodyPr/>
          <a:lstStyle>
            <a:lvl1pPr>
              <a:defRPr sz="1100">
                <a:effectLst/>
              </a:defRPr>
            </a:lvl1pPr>
          </a:lstStyle>
          <a:p>
            <a:r>
              <a:rPr lang="nl-NL"/>
              <a:t>11/19/2018</a:t>
            </a:r>
            <a:endParaRPr lang="en-US" dirty="0"/>
          </a:p>
        </p:txBody>
      </p:sp>
      <p:sp>
        <p:nvSpPr>
          <p:cNvPr id="6" name="Footer Placeholder 5"/>
          <p:cNvSpPr>
            <a:spLocks noGrp="1"/>
          </p:cNvSpPr>
          <p:nvPr>
            <p:ph type="ftr" sz="quarter" idx="11"/>
          </p:nvPr>
        </p:nvSpPr>
        <p:spPr>
          <a:xfrm>
            <a:off x="2115988" y="6423606"/>
            <a:ext cx="7543800" cy="365125"/>
          </a:xfrm>
        </p:spPr>
        <p:txBody>
          <a:bodyPr/>
          <a:lstStyle>
            <a:lvl1pPr algn="ctr">
              <a:defRPr sz="1100">
                <a:effectLst/>
              </a:defRPr>
            </a:lvl1pPr>
          </a:lstStyle>
          <a:p>
            <a:r>
              <a:rPr lang="en-GB"/>
              <a:t>Introduction to powershell</a:t>
            </a:r>
            <a:endParaRPr lang="en-US" dirty="0"/>
          </a:p>
        </p:txBody>
      </p:sp>
      <p:sp>
        <p:nvSpPr>
          <p:cNvPr id="7" name="Slide Number Placeholder 6"/>
          <p:cNvSpPr>
            <a:spLocks noGrp="1"/>
          </p:cNvSpPr>
          <p:nvPr>
            <p:ph type="sldNum" sz="quarter" idx="12"/>
          </p:nvPr>
        </p:nvSpPr>
        <p:spPr>
          <a:xfrm>
            <a:off x="11488588" y="6423606"/>
            <a:ext cx="551167" cy="365125"/>
          </a:xfrm>
        </p:spPr>
        <p:txBody>
          <a:bodyPr/>
          <a:lstStyle>
            <a:lvl1pPr>
              <a:defRPr sz="1100">
                <a:effectLst/>
              </a:defRPr>
            </a:lvl1pPr>
          </a:lstStyle>
          <a:p>
            <a:fld id="{D57F1E4F-1CFF-5643-939E-217C01CDF565}" type="slidenum">
              <a:rPr lang="en-US" smtClean="0"/>
              <a:pPr/>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nl-NL"/>
              <a:t>Klik om stijl te bewerken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8" name="Rechthoek 7">
            <a:extLst>
              <a:ext uri="{FF2B5EF4-FFF2-40B4-BE49-F238E27FC236}">
                <a16:creationId xmlns:a16="http://schemas.microsoft.com/office/drawing/2014/main" id="{62370475-03AB-4246-9CBF-FC2BE4024CC6}"/>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1" name="Afbeelding 10">
            <a:extLst>
              <a:ext uri="{FF2B5EF4-FFF2-40B4-BE49-F238E27FC236}">
                <a16:creationId xmlns:a16="http://schemas.microsoft.com/office/drawing/2014/main" id="{5C2E82AE-036D-4C9E-8CFA-E34A4A3FEE94}"/>
              </a:ext>
            </a:extLst>
          </p:cNvPr>
          <p:cNvPicPr>
            <a:picLocks noChangeAspect="1"/>
          </p:cNvPicPr>
          <p:nvPr userDrawn="1"/>
        </p:nvPicPr>
        <p:blipFill>
          <a:blip r:embed="rId2"/>
          <a:stretch>
            <a:fillRect/>
          </a:stretch>
        </p:blipFill>
        <p:spPr>
          <a:xfrm>
            <a:off x="152245" y="6465755"/>
            <a:ext cx="1240414" cy="322976"/>
          </a:xfrm>
          <a:prstGeom prst="rect">
            <a:avLst/>
          </a:prstGeom>
        </p:spPr>
      </p:pic>
      <p:sp>
        <p:nvSpPr>
          <p:cNvPr id="5" name="Date Placeholder 4"/>
          <p:cNvSpPr>
            <a:spLocks noGrp="1"/>
          </p:cNvSpPr>
          <p:nvPr>
            <p:ph type="dt" sz="half" idx="10"/>
          </p:nvPr>
        </p:nvSpPr>
        <p:spPr>
          <a:xfrm>
            <a:off x="10759854" y="6423606"/>
            <a:ext cx="914400" cy="365125"/>
          </a:xfrm>
        </p:spPr>
        <p:txBody>
          <a:bodyPr/>
          <a:lstStyle>
            <a:lvl1pPr>
              <a:defRPr>
                <a:effectLst/>
              </a:defRPr>
            </a:lvl1pPr>
          </a:lstStyle>
          <a:p>
            <a:r>
              <a:rPr lang="nl-NL"/>
              <a:t>11/19/2018</a:t>
            </a:r>
            <a:endParaRPr lang="en-US" dirty="0"/>
          </a:p>
        </p:txBody>
      </p:sp>
      <p:sp>
        <p:nvSpPr>
          <p:cNvPr id="6" name="Footer Placeholder 5"/>
          <p:cNvSpPr>
            <a:spLocks noGrp="1"/>
          </p:cNvSpPr>
          <p:nvPr>
            <p:ph type="ftr" sz="quarter" idx="11"/>
          </p:nvPr>
        </p:nvSpPr>
        <p:spPr>
          <a:xfrm>
            <a:off x="2236124" y="6423606"/>
            <a:ext cx="5602777" cy="365125"/>
          </a:xfrm>
        </p:spPr>
        <p:txBody>
          <a:bodyPr/>
          <a:lstStyle>
            <a:lvl1pPr>
              <a:defRPr sz="1100">
                <a:effectLst/>
              </a:defRPr>
            </a:lvl1pPr>
          </a:lstStyle>
          <a:p>
            <a:pPr algn="ctr"/>
            <a:r>
              <a:rPr lang="en-GB"/>
              <a:t>Introduction to powershell</a:t>
            </a:r>
            <a:endParaRPr lang="en-US" dirty="0"/>
          </a:p>
        </p:txBody>
      </p:sp>
      <p:sp>
        <p:nvSpPr>
          <p:cNvPr id="7" name="Slide Number Placeholder 6"/>
          <p:cNvSpPr>
            <a:spLocks noGrp="1"/>
          </p:cNvSpPr>
          <p:nvPr>
            <p:ph type="sldNum" sz="quarter" idx="12"/>
          </p:nvPr>
        </p:nvSpPr>
        <p:spPr>
          <a:xfrm>
            <a:off x="11717188" y="6423606"/>
            <a:ext cx="394456" cy="365125"/>
          </a:xfrm>
        </p:spPr>
        <p:txBody>
          <a:bodyPr/>
          <a:lstStyle>
            <a:lvl1pPr>
              <a:defRPr sz="900">
                <a:effectLst/>
              </a:defRPr>
            </a:lvl1pPr>
          </a:lstStyle>
          <a:p>
            <a:fld id="{D57F1E4F-1CFF-5643-939E-217C01CDF565}" type="slidenum">
              <a:rPr lang="en-US" smtClean="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nl-NL"/>
              <a:t>11/19/2018</a:t>
            </a:r>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GB"/>
              <a:t>Introduction to powershell</a:t>
            </a:r>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‹nr.›</a:t>
            </a:fld>
            <a:endParaRPr lang="en-US" dirty="0"/>
          </a:p>
        </p:txBody>
      </p:sp>
      <p:sp>
        <p:nvSpPr>
          <p:cNvPr id="7" name="Rechthoek 6">
            <a:extLst>
              <a:ext uri="{FF2B5EF4-FFF2-40B4-BE49-F238E27FC236}">
                <a16:creationId xmlns:a16="http://schemas.microsoft.com/office/drawing/2014/main" id="{D50113C6-585E-4C94-868B-E54F2F86DF09}"/>
              </a:ext>
            </a:extLst>
          </p:cNvPr>
          <p:cNvSpPr/>
          <p:nvPr userDrawn="1"/>
        </p:nvSpPr>
        <p:spPr>
          <a:xfrm>
            <a:off x="0" y="6350003"/>
            <a:ext cx="12192000" cy="50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8" name="Afbeelding 7">
            <a:extLst>
              <a:ext uri="{FF2B5EF4-FFF2-40B4-BE49-F238E27FC236}">
                <a16:creationId xmlns:a16="http://schemas.microsoft.com/office/drawing/2014/main" id="{AE1FAE8F-E536-4BCA-9297-323AC4741599}"/>
              </a:ext>
            </a:extLst>
          </p:cNvPr>
          <p:cNvPicPr>
            <a:picLocks noChangeAspect="1"/>
          </p:cNvPicPr>
          <p:nvPr userDrawn="1"/>
        </p:nvPicPr>
        <p:blipFill>
          <a:blip r:embed="rId19"/>
          <a:stretch>
            <a:fillRect/>
          </a:stretch>
        </p:blipFill>
        <p:spPr>
          <a:xfrm>
            <a:off x="152245" y="6465755"/>
            <a:ext cx="1240414" cy="322976"/>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file:///c:\windows\system32\windowspowershell\v1.0\powershell.exe" TargetMode="Externa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audio" Target="../media/audio1.wav"/><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4.jpeg"/><Relationship Id="rId2" Type="http://schemas.openxmlformats.org/officeDocument/2006/relationships/hyperlink" Target="https://create.kahoot.it/" TargetMode="External"/><Relationship Id="rId1" Type="http://schemas.openxmlformats.org/officeDocument/2006/relationships/slideLayout" Target="../slideLayouts/slideLayout6.xml"/><Relationship Id="rId6" Type="http://schemas.openxmlformats.org/officeDocument/2006/relationships/hyperlink" Target="https://create.kahoot.it/kahoots/my-kahoots" TargetMode="External"/><Relationship Id="rId5" Type="http://schemas.openxmlformats.org/officeDocument/2006/relationships/image" Target="../media/image23.jp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hyperlink" Target="https://d2c-it.nl/blog/" TargetMode="External"/><Relationship Id="rId1" Type="http://schemas.openxmlformats.org/officeDocument/2006/relationships/slideLayout" Target="../slideLayouts/slideLayout2.xml"/><Relationship Id="rId6" Type="http://schemas.openxmlformats.org/officeDocument/2006/relationships/hyperlink" Target="https://github.com/D2CIT/IntroductionPowershell" TargetMode="External"/><Relationship Id="rId11" Type="http://schemas.openxmlformats.org/officeDocument/2006/relationships/image" Target="../media/image4.jpg"/><Relationship Id="rId5" Type="http://schemas.openxmlformats.org/officeDocument/2006/relationships/hyperlink" Target="https://github.com/D2CIT" TargetMode="External"/><Relationship Id="rId10" Type="http://schemas.openxmlformats.org/officeDocument/2006/relationships/hyperlink" Target="http://dupsug.com/" TargetMode="External"/><Relationship Id="rId4" Type="http://schemas.openxmlformats.org/officeDocument/2006/relationships/image" Target="../media/image6.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5.xml"/><Relationship Id="rId7" Type="http://schemas.openxmlformats.org/officeDocument/2006/relationships/image" Target="../media/image10.png"/><Relationship Id="rId2" Type="http://schemas.openxmlformats.org/officeDocument/2006/relationships/slide" Target="slide4.xml"/><Relationship Id="rId1" Type="http://schemas.openxmlformats.org/officeDocument/2006/relationships/slideLayout" Target="../slideLayouts/slideLayout6.xml"/><Relationship Id="rId6" Type="http://schemas.openxmlformats.org/officeDocument/2006/relationships/hyperlink" Target="file:///c:\windows\system32\windowspowershell\v1.0\powershell_ise.exe" TargetMode="External"/><Relationship Id="rId5" Type="http://schemas.openxmlformats.org/officeDocument/2006/relationships/image" Target="../media/image3.png"/><Relationship Id="rId4" Type="http://schemas.openxmlformats.org/officeDocument/2006/relationships/hyperlink" Target="file:///c:\windows\system32\windowspowershell\v1.0\powershell.exe" TargetMode="External"/><Relationship Id="rId9" Type="http://schemas.openxmlformats.org/officeDocument/2006/relationships/image" Target="../media/image12.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4.jpeg"/><Relationship Id="rId2" Type="http://schemas.openxmlformats.org/officeDocument/2006/relationships/hyperlink" Target="https://create.kahoot.it/" TargetMode="External"/><Relationship Id="rId1" Type="http://schemas.openxmlformats.org/officeDocument/2006/relationships/slideLayout" Target="../slideLayouts/slideLayout6.xml"/><Relationship Id="rId6" Type="http://schemas.openxmlformats.org/officeDocument/2006/relationships/hyperlink" Target="https://create.kahoot.it/kahoots/my-kahoots" TargetMode="External"/><Relationship Id="rId5" Type="http://schemas.openxmlformats.org/officeDocument/2006/relationships/image" Target="../media/image23.jpg"/><Relationship Id="rId4"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create.kahoot.it/kahoots/my-kahoot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D2cit/introductionPowershell" TargetMode="External"/><Relationship Id="rId5" Type="http://schemas.openxmlformats.org/officeDocument/2006/relationships/hyperlink" Target="https://github.com/D2CIT/IntroductionPowershell/blob/master/Introduction%20Powershell/Opdrachten/Opdrachten%20avond%202.pdf" TargetMode="External"/><Relationship Id="rId4" Type="http://schemas.openxmlformats.org/officeDocument/2006/relationships/image" Target="../media/image24.jpe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4.jpeg"/><Relationship Id="rId2" Type="http://schemas.openxmlformats.org/officeDocument/2006/relationships/hyperlink" Target="https://create.kahoot.it/" TargetMode="External"/><Relationship Id="rId1" Type="http://schemas.openxmlformats.org/officeDocument/2006/relationships/slideLayout" Target="../slideLayouts/slideLayout6.xml"/><Relationship Id="rId6" Type="http://schemas.openxmlformats.org/officeDocument/2006/relationships/hyperlink" Target="https://create.kahoot.it/kahoots/my-kahoots" TargetMode="External"/><Relationship Id="rId5" Type="http://schemas.openxmlformats.org/officeDocument/2006/relationships/image" Target="../media/image23.jpg"/><Relationship Id="rId4" Type="http://schemas.openxmlformats.org/officeDocument/2006/relationships/image" Target="../media/image2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49.JP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s>
</file>

<file path=ppt/slides/_rels/slide5.xml.rels><?xml version="1.0" encoding="UTF-8" standalone="yes"?>
<Relationships xmlns="http://schemas.openxmlformats.org/package/2006/relationships"><Relationship Id="rId3" Type="http://schemas.openxmlformats.org/officeDocument/2006/relationships/hyperlink" Target="file:///c:\windows\system32\windowspowershell\v1.0\powershell.exe" TargetMode="Externa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file:///c:\windows\system32\windowspowershell\v1.0\powershell_ise.exe" TargetMode="Externa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create.kahoot.it/kahoots/my-kahoots" TargetMode="External"/><Relationship Id="rId1" Type="http://schemas.openxmlformats.org/officeDocument/2006/relationships/slideLayout" Target="../slideLayouts/slideLayout2.xml"/><Relationship Id="rId5" Type="http://schemas.openxmlformats.org/officeDocument/2006/relationships/hyperlink" Target="https://github.com/D2cit/introductionPowershell" TargetMode="External"/><Relationship Id="rId4" Type="http://schemas.openxmlformats.org/officeDocument/2006/relationships/hyperlink" Target="https://github.com/D2CIT/IntroductionPowershell/blob/master/Introduction%20Powershell/Opdrachten/3%20-%20Introduction%20Powershell%20-%20Thuis%20Opdracht.pdf"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10.png"/><Relationship Id="rId2" Type="http://schemas.openxmlformats.org/officeDocument/2006/relationships/slide" Target="slide4.xml"/><Relationship Id="rId1" Type="http://schemas.openxmlformats.org/officeDocument/2006/relationships/slideLayout" Target="../slideLayouts/slideLayout6.xml"/><Relationship Id="rId6" Type="http://schemas.openxmlformats.org/officeDocument/2006/relationships/hyperlink" Target="file:///c:\windows\system32\windowspowershell\v1.0\powershell_ise.exe" TargetMode="External"/><Relationship Id="rId5" Type="http://schemas.openxmlformats.org/officeDocument/2006/relationships/image" Target="../media/image3.png"/><Relationship Id="rId4" Type="http://schemas.openxmlformats.org/officeDocument/2006/relationships/hyperlink" Target="file:///c:\windows\system32\windowspowershell\v1.0\powershell.ex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a:hlinkClick r:id="rId3" action="ppaction://hlinkfile"/>
            <a:extLst>
              <a:ext uri="{FF2B5EF4-FFF2-40B4-BE49-F238E27FC236}">
                <a16:creationId xmlns:a16="http://schemas.microsoft.com/office/drawing/2014/main" id="{DADEC7E9-D5D9-44DB-87FC-9B5F748327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4945" y="932576"/>
            <a:ext cx="2877425" cy="2877425"/>
          </a:xfrm>
          <a:prstGeom prst="rect">
            <a:avLst/>
          </a:prstGeom>
          <a:noFill/>
          <a:ln>
            <a:noFill/>
          </a:ln>
          <a:effectLst>
            <a:outerShdw blurRad="127000" dist="38100" dir="2700000" algn="ctr">
              <a:srgbClr val="000000"/>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a:extLst>
              <a:ext uri="{FF2B5EF4-FFF2-40B4-BE49-F238E27FC236}">
                <a16:creationId xmlns:a16="http://schemas.microsoft.com/office/drawing/2014/main" id="{1FECE90F-7AC7-4374-A710-19A8D99BFEE3}"/>
              </a:ext>
            </a:extLst>
          </p:cNvPr>
          <p:cNvSpPr>
            <a:spLocks noGrp="1"/>
          </p:cNvSpPr>
          <p:nvPr>
            <p:ph type="ctrTitle"/>
          </p:nvPr>
        </p:nvSpPr>
        <p:spPr>
          <a:xfrm>
            <a:off x="1065401" y="609601"/>
            <a:ext cx="10100345" cy="3200400"/>
          </a:xfrm>
        </p:spPr>
        <p:txBody>
          <a:bodyPr>
            <a:normAutofit/>
          </a:bodyPr>
          <a:lstStyle/>
          <a:p>
            <a:r>
              <a:rPr lang="nl-NL" sz="5400" dirty="0" err="1"/>
              <a:t>Introduction</a:t>
            </a:r>
            <a:r>
              <a:rPr lang="nl-NL" sz="5400" dirty="0"/>
              <a:t> to Powershell</a:t>
            </a:r>
          </a:p>
        </p:txBody>
      </p:sp>
      <p:sp>
        <p:nvSpPr>
          <p:cNvPr id="3" name="Ondertitel 2">
            <a:extLst>
              <a:ext uri="{FF2B5EF4-FFF2-40B4-BE49-F238E27FC236}">
                <a16:creationId xmlns:a16="http://schemas.microsoft.com/office/drawing/2014/main" id="{B150E213-91BB-43CE-A059-CFD4517B3D1D}"/>
              </a:ext>
            </a:extLst>
          </p:cNvPr>
          <p:cNvSpPr>
            <a:spLocks noGrp="1"/>
          </p:cNvSpPr>
          <p:nvPr>
            <p:ph type="subTitle" idx="1"/>
          </p:nvPr>
        </p:nvSpPr>
        <p:spPr/>
        <p:txBody>
          <a:bodyPr/>
          <a:lstStyle/>
          <a:p>
            <a:r>
              <a:rPr lang="nl-NL" sz="2400" dirty="0">
                <a:solidFill>
                  <a:srgbClr val="FFC000"/>
                </a:solidFill>
              </a:rPr>
              <a:t>The Basics</a:t>
            </a:r>
            <a:endParaRPr lang="nl-NL" dirty="0"/>
          </a:p>
          <a:p>
            <a:r>
              <a:rPr lang="nl-NL" dirty="0"/>
              <a:t>Mark van de Waarsenburg</a:t>
            </a:r>
          </a:p>
        </p:txBody>
      </p:sp>
      <p:pic>
        <p:nvPicPr>
          <p:cNvPr id="5" name="Afbeelding 4">
            <a:extLst>
              <a:ext uri="{FF2B5EF4-FFF2-40B4-BE49-F238E27FC236}">
                <a16:creationId xmlns:a16="http://schemas.microsoft.com/office/drawing/2014/main" id="{54C23025-5713-45C2-BAC4-641ED768FF55}"/>
              </a:ext>
            </a:extLst>
          </p:cNvPr>
          <p:cNvPicPr>
            <a:picLocks noChangeAspect="1"/>
          </p:cNvPicPr>
          <p:nvPr/>
        </p:nvPicPr>
        <p:blipFill>
          <a:blip r:embed="rId5"/>
          <a:stretch>
            <a:fillRect/>
          </a:stretch>
        </p:blipFill>
        <p:spPr>
          <a:xfrm>
            <a:off x="10870109" y="5352176"/>
            <a:ext cx="1011338" cy="75850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extLst>
      <p:ext uri="{BB962C8B-B14F-4D97-AF65-F5344CB8AC3E}">
        <p14:creationId xmlns:p14="http://schemas.microsoft.com/office/powerpoint/2010/main" val="854450105"/>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thx-sound-test.wav"/>
          </p:stSnd>
        </p:sndAc>
      </p:transition>
    </mc:Choice>
    <mc:Fallback xmlns="">
      <p:transition spd="slow">
        <p:sndAc>
          <p:stSnd>
            <p:snd r:embed="rId6" name="thx-sound-test.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0"/>
                                        <p:tgtEl>
                                          <p:spTgt spid="4"/>
                                        </p:tgtEl>
                                      </p:cBhvr>
                                    </p:animEffect>
                                  </p:childTnLst>
                                </p:cTn>
                              </p:par>
                              <p:par>
                                <p:cTn id="8" presetID="14" presetClass="entr" presetSubtype="10" fill="hold" grpId="0" nodeType="withEffect">
                                  <p:stCondLst>
                                    <p:cond delay="1300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3000"/>
                                        <p:tgtEl>
                                          <p:spTgt spid="2"/>
                                        </p:tgtEl>
                                      </p:cBhvr>
                                    </p:animEffect>
                                  </p:childTnLst>
                                </p:cTn>
                              </p:par>
                            </p:childTnLst>
                          </p:cTn>
                        </p:par>
                        <p:par>
                          <p:cTn id="11" fill="hold">
                            <p:stCondLst>
                              <p:cond delay="16000"/>
                            </p:stCondLst>
                            <p:childTnLst>
                              <p:par>
                                <p:cTn id="12" presetID="42" presetClass="entr" presetSubtype="0"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000"/>
                                        <p:tgtEl>
                                          <p:spTgt spid="3">
                                            <p:txEl>
                                              <p:pRg st="0" end="0"/>
                                            </p:txEl>
                                          </p:spTgt>
                                        </p:tgtEl>
                                      </p:cBhvr>
                                    </p:animEffect>
                                    <p:anim calcmode="lin" valueType="num">
                                      <p:cBhvr>
                                        <p:cTn id="15"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2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18000"/>
                            </p:stCondLst>
                            <p:childTnLst>
                              <p:par>
                                <p:cTn id="18" presetID="1" presetClass="entr" presetSubtype="0" fill="hold" nodeType="afterEffect">
                                  <p:stCondLst>
                                    <p:cond delay="200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1889EA-CAC7-429B-8D1D-3AFF8DAD6E1E}"/>
              </a:ext>
            </a:extLst>
          </p:cNvPr>
          <p:cNvSpPr>
            <a:spLocks noGrp="1"/>
          </p:cNvSpPr>
          <p:nvPr>
            <p:ph type="title"/>
          </p:nvPr>
        </p:nvSpPr>
        <p:spPr/>
        <p:txBody>
          <a:bodyPr/>
          <a:lstStyle/>
          <a:p>
            <a:r>
              <a:rPr lang="nl-NL" dirty="0"/>
              <a:t>De Pipeline (parameter binding)</a:t>
            </a:r>
          </a:p>
        </p:txBody>
      </p:sp>
      <p:sp>
        <p:nvSpPr>
          <p:cNvPr id="4" name="Tijdelijke aanduiding voor datum 3">
            <a:extLst>
              <a:ext uri="{FF2B5EF4-FFF2-40B4-BE49-F238E27FC236}">
                <a16:creationId xmlns:a16="http://schemas.microsoft.com/office/drawing/2014/main" id="{03A9D3CF-676D-4699-961A-1492856798BB}"/>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E1ACD954-D4B3-4CDB-BC1B-8775AB130DB1}"/>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CDC73C48-8452-48BE-B0DB-D32CDF41FCDD}"/>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7" name="Picture 2">
            <a:extLst>
              <a:ext uri="{FF2B5EF4-FFF2-40B4-BE49-F238E27FC236}">
                <a16:creationId xmlns:a16="http://schemas.microsoft.com/office/drawing/2014/main" id="{47C99BA1-E404-4C28-AB59-9E6E64273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203" y="2016920"/>
            <a:ext cx="8958090" cy="3561759"/>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568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87FB0E-F1EC-403D-B424-27D00892EE51}"/>
              </a:ext>
            </a:extLst>
          </p:cNvPr>
          <p:cNvSpPr>
            <a:spLocks noGrp="1"/>
          </p:cNvSpPr>
          <p:nvPr>
            <p:ph type="title"/>
          </p:nvPr>
        </p:nvSpPr>
        <p:spPr/>
        <p:txBody>
          <a:bodyPr/>
          <a:lstStyle/>
          <a:p>
            <a:r>
              <a:rPr lang="nl-NL" dirty="0"/>
              <a:t>De Pipeline (parameter binding)</a:t>
            </a:r>
          </a:p>
        </p:txBody>
      </p:sp>
      <p:sp>
        <p:nvSpPr>
          <p:cNvPr id="3" name="Tijdelijke aanduiding voor inhoud 2">
            <a:extLst>
              <a:ext uri="{FF2B5EF4-FFF2-40B4-BE49-F238E27FC236}">
                <a16:creationId xmlns:a16="http://schemas.microsoft.com/office/drawing/2014/main" id="{BF2783B8-940E-4402-B69D-5F7502563B09}"/>
              </a:ext>
            </a:extLst>
          </p:cNvPr>
          <p:cNvSpPr>
            <a:spLocks noGrp="1"/>
          </p:cNvSpPr>
          <p:nvPr>
            <p:ph idx="1"/>
          </p:nvPr>
        </p:nvSpPr>
        <p:spPr>
          <a:xfrm>
            <a:off x="1141413" y="2180438"/>
            <a:ext cx="9905998" cy="3124201"/>
          </a:xfrm>
        </p:spPr>
        <p:txBody>
          <a:bodyPr/>
          <a:lstStyle/>
          <a:p>
            <a:pPr>
              <a:buFont typeface="Arial" panose="020B0604020202020204" pitchFamily="34" charset="0"/>
              <a:buChar char="•"/>
              <a:defRPr/>
            </a:pPr>
            <a:r>
              <a:rPr lang="nl-NL" sz="2400" dirty="0"/>
              <a:t>Objecten worden door de pipeline verplaats van het ene </a:t>
            </a:r>
            <a:r>
              <a:rPr lang="nl-NL" sz="2400" dirty="0" err="1"/>
              <a:t>cmdlet</a:t>
            </a:r>
            <a:r>
              <a:rPr lang="nl-NL" sz="2400" dirty="0"/>
              <a:t> naar de andere</a:t>
            </a:r>
          </a:p>
          <a:p>
            <a:pPr>
              <a:buFont typeface="Arial" panose="020B0604020202020204" pitchFamily="34" charset="0"/>
              <a:buChar char="•"/>
              <a:defRPr/>
            </a:pPr>
            <a:r>
              <a:rPr lang="nl-NL" sz="2400" dirty="0"/>
              <a:t>Hoe stuurt Powershell data door de pipeline?</a:t>
            </a:r>
          </a:p>
          <a:p>
            <a:pPr marL="628650" lvl="1">
              <a:buFont typeface="Wingdings" panose="05000000000000000000" pitchFamily="2" charset="2"/>
              <a:buChar char="Ø"/>
              <a:defRPr/>
            </a:pPr>
            <a:r>
              <a:rPr lang="nl-NL" sz="2400" dirty="0" err="1">
                <a:solidFill>
                  <a:srgbClr val="FFC000"/>
                </a:solidFill>
              </a:rPr>
              <a:t>ByValue</a:t>
            </a:r>
            <a:endParaRPr lang="nl-NL" sz="2400" dirty="0">
              <a:solidFill>
                <a:srgbClr val="FFC000"/>
              </a:solidFill>
            </a:endParaRPr>
          </a:p>
          <a:p>
            <a:pPr marL="628650" lvl="1">
              <a:buFont typeface="Wingdings" panose="05000000000000000000" pitchFamily="2" charset="2"/>
              <a:buChar char="Ø"/>
              <a:defRPr/>
            </a:pPr>
            <a:r>
              <a:rPr lang="nl-NL" sz="2400" dirty="0" err="1">
                <a:solidFill>
                  <a:srgbClr val="FFC000"/>
                </a:solidFill>
              </a:rPr>
              <a:t>ByPropertyName</a:t>
            </a:r>
            <a:endParaRPr lang="nl-NL" sz="2400" dirty="0">
              <a:solidFill>
                <a:srgbClr val="FFC000"/>
              </a:solidFill>
            </a:endParaRPr>
          </a:p>
          <a:p>
            <a:endParaRPr lang="nl-NL" dirty="0"/>
          </a:p>
        </p:txBody>
      </p:sp>
      <p:sp>
        <p:nvSpPr>
          <p:cNvPr id="4" name="Tijdelijke aanduiding voor datum 3">
            <a:extLst>
              <a:ext uri="{FF2B5EF4-FFF2-40B4-BE49-F238E27FC236}">
                <a16:creationId xmlns:a16="http://schemas.microsoft.com/office/drawing/2014/main" id="{5F8696C1-1773-4AB8-81A9-62BCB1F195BC}"/>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8365C933-BA2C-49A7-85CD-D33ED931ACBE}"/>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72CF55DD-9967-4157-A52A-AE8FDF155D54}"/>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4056267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4DE1BD-C066-4631-8DB3-BA9E65DFE1AB}"/>
              </a:ext>
            </a:extLst>
          </p:cNvPr>
          <p:cNvSpPr>
            <a:spLocks noGrp="1"/>
          </p:cNvSpPr>
          <p:nvPr>
            <p:ph type="title"/>
          </p:nvPr>
        </p:nvSpPr>
        <p:spPr/>
        <p:txBody>
          <a:bodyPr/>
          <a:lstStyle/>
          <a:p>
            <a:r>
              <a:rPr lang="nl-NL" dirty="0"/>
              <a:t>Help Systeem</a:t>
            </a:r>
          </a:p>
        </p:txBody>
      </p:sp>
      <p:sp>
        <p:nvSpPr>
          <p:cNvPr id="3" name="Tijdelijke aanduiding voor inhoud 2">
            <a:extLst>
              <a:ext uri="{FF2B5EF4-FFF2-40B4-BE49-F238E27FC236}">
                <a16:creationId xmlns:a16="http://schemas.microsoft.com/office/drawing/2014/main" id="{FE28F7BE-9084-426E-A25F-F510588E8921}"/>
              </a:ext>
            </a:extLst>
          </p:cNvPr>
          <p:cNvSpPr>
            <a:spLocks noGrp="1"/>
          </p:cNvSpPr>
          <p:nvPr>
            <p:ph idx="1"/>
          </p:nvPr>
        </p:nvSpPr>
        <p:spPr>
          <a:xfrm>
            <a:off x="1141413" y="2097248"/>
            <a:ext cx="9905998" cy="3798815"/>
          </a:xfrm>
        </p:spPr>
        <p:txBody>
          <a:bodyPr>
            <a:normAutofit/>
          </a:bodyPr>
          <a:lstStyle/>
          <a:p>
            <a:pPr>
              <a:buFont typeface="Arial" panose="020B0604020202020204" pitchFamily="34" charset="0"/>
              <a:buChar char="•"/>
              <a:defRPr/>
            </a:pPr>
            <a:r>
              <a:rPr lang="nl-NL" dirty="0">
                <a:solidFill>
                  <a:srgbClr val="FF7053"/>
                </a:solidFill>
              </a:rPr>
              <a:t>Hoe vinden we nu al die commando’s?</a:t>
            </a:r>
          </a:p>
          <a:p>
            <a:pPr marL="628650" lvl="1">
              <a:buFont typeface="Arial" panose="020B0604020202020204" pitchFamily="34" charset="0"/>
              <a:buChar char="•"/>
              <a:defRPr/>
            </a:pPr>
            <a:r>
              <a:rPr lang="nl-NL" dirty="0">
                <a:solidFill>
                  <a:schemeClr val="tx1"/>
                </a:solidFill>
              </a:rPr>
              <a:t>Get-</a:t>
            </a:r>
            <a:r>
              <a:rPr lang="nl-NL" dirty="0" err="1">
                <a:solidFill>
                  <a:schemeClr val="tx1"/>
                </a:solidFill>
              </a:rPr>
              <a:t>Command</a:t>
            </a:r>
            <a:endParaRPr lang="nl-NL" dirty="0">
              <a:solidFill>
                <a:schemeClr val="tx1"/>
              </a:solidFill>
            </a:endParaRPr>
          </a:p>
          <a:p>
            <a:pPr marL="628650" lvl="1">
              <a:buFont typeface="Arial" panose="020B0604020202020204" pitchFamily="34" charset="0"/>
              <a:buChar char="•"/>
              <a:defRPr/>
            </a:pPr>
            <a:r>
              <a:rPr lang="nl-NL" dirty="0">
                <a:solidFill>
                  <a:schemeClr val="tx1"/>
                </a:solidFill>
              </a:rPr>
              <a:t>Get-Help, Help, Man</a:t>
            </a:r>
          </a:p>
          <a:p>
            <a:pPr>
              <a:buFont typeface="Arial" panose="020B0604020202020204" pitchFamily="34" charset="0"/>
              <a:buChar char="•"/>
              <a:defRPr/>
            </a:pPr>
            <a:r>
              <a:rPr lang="nl-NL" dirty="0">
                <a:solidFill>
                  <a:srgbClr val="FF7053"/>
                </a:solidFill>
              </a:rPr>
              <a:t>Help! Onze Help is niet up to date!</a:t>
            </a:r>
          </a:p>
          <a:p>
            <a:pPr marL="628650" lvl="1">
              <a:buFont typeface="Arial" panose="020B0604020202020204" pitchFamily="34" charset="0"/>
              <a:buChar char="•"/>
              <a:defRPr/>
            </a:pPr>
            <a:r>
              <a:rPr lang="nl-NL" dirty="0">
                <a:solidFill>
                  <a:schemeClr val="tx1"/>
                </a:solidFill>
              </a:rPr>
              <a:t>Update-Help zorgt voor een up to date help</a:t>
            </a:r>
            <a:endParaRPr lang="en-US" dirty="0">
              <a:solidFill>
                <a:schemeClr val="tx1"/>
              </a:solidFill>
            </a:endParaRPr>
          </a:p>
          <a:p>
            <a:pPr>
              <a:buFont typeface="Arial" panose="020B0604020202020204" pitchFamily="34" charset="0"/>
              <a:buChar char="•"/>
              <a:defRPr/>
            </a:pPr>
            <a:r>
              <a:rPr lang="en-US" dirty="0">
                <a:solidFill>
                  <a:srgbClr val="FF7053"/>
                </a:solidFill>
              </a:rPr>
              <a:t>Hoe </a:t>
            </a:r>
            <a:r>
              <a:rPr lang="en-US" dirty="0" err="1">
                <a:solidFill>
                  <a:srgbClr val="FF7053"/>
                </a:solidFill>
              </a:rPr>
              <a:t>gebruiken</a:t>
            </a:r>
            <a:r>
              <a:rPr lang="en-US" dirty="0">
                <a:solidFill>
                  <a:srgbClr val="FF7053"/>
                </a:solidFill>
              </a:rPr>
              <a:t> we de help?</a:t>
            </a:r>
          </a:p>
          <a:p>
            <a:pPr marL="628650" lvl="1">
              <a:buFont typeface="Arial" panose="020B0604020202020204" pitchFamily="34" charset="0"/>
              <a:buChar char="•"/>
              <a:defRPr/>
            </a:pPr>
            <a:r>
              <a:rPr lang="en-US" dirty="0">
                <a:solidFill>
                  <a:schemeClr val="tx1"/>
                </a:solidFill>
              </a:rPr>
              <a:t>Get-Help *serv*  			</a:t>
            </a:r>
          </a:p>
          <a:p>
            <a:pPr marL="628650" lvl="1">
              <a:buFont typeface="Arial" panose="020B0604020202020204" pitchFamily="34" charset="0"/>
              <a:buChar char="•"/>
              <a:defRPr/>
            </a:pPr>
            <a:r>
              <a:rPr lang="en-US" dirty="0">
                <a:solidFill>
                  <a:schemeClr val="tx1"/>
                </a:solidFill>
              </a:rPr>
              <a:t>Get-Help get-service			</a:t>
            </a:r>
          </a:p>
          <a:p>
            <a:pPr marL="628650" lvl="1">
              <a:buFont typeface="Arial" panose="020B0604020202020204" pitchFamily="34" charset="0"/>
              <a:buChar char="•"/>
              <a:defRPr/>
            </a:pPr>
            <a:r>
              <a:rPr lang="en-US" dirty="0">
                <a:solidFill>
                  <a:schemeClr val="tx1"/>
                </a:solidFill>
              </a:rPr>
              <a:t>Get-Help get-service –example</a:t>
            </a:r>
            <a:endParaRPr lang="nl-NL" dirty="0">
              <a:solidFill>
                <a:schemeClr val="tx1"/>
              </a:solidFill>
            </a:endParaRPr>
          </a:p>
        </p:txBody>
      </p:sp>
      <p:sp>
        <p:nvSpPr>
          <p:cNvPr id="4" name="Tijdelijke aanduiding voor datum 3">
            <a:extLst>
              <a:ext uri="{FF2B5EF4-FFF2-40B4-BE49-F238E27FC236}">
                <a16:creationId xmlns:a16="http://schemas.microsoft.com/office/drawing/2014/main" id="{FA03E748-71FF-467F-97E0-53A15E006640}"/>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FD42E46F-7EC9-4770-8FBA-B4CA4A6F4CAC}"/>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D2060CCE-27F8-41D3-A09B-B0B86D44B9EA}"/>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279013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83E5AD-C83A-49D6-B06D-14B937A11544}"/>
              </a:ext>
            </a:extLst>
          </p:cNvPr>
          <p:cNvSpPr>
            <a:spLocks noGrp="1"/>
          </p:cNvSpPr>
          <p:nvPr>
            <p:ph type="title"/>
          </p:nvPr>
        </p:nvSpPr>
        <p:spPr/>
        <p:txBody>
          <a:bodyPr/>
          <a:lstStyle/>
          <a:p>
            <a:r>
              <a:rPr lang="nl-NL" dirty="0"/>
              <a:t>Help systeem</a:t>
            </a:r>
          </a:p>
        </p:txBody>
      </p:sp>
      <p:sp>
        <p:nvSpPr>
          <p:cNvPr id="4" name="Tijdelijke aanduiding voor datum 3">
            <a:extLst>
              <a:ext uri="{FF2B5EF4-FFF2-40B4-BE49-F238E27FC236}">
                <a16:creationId xmlns:a16="http://schemas.microsoft.com/office/drawing/2014/main" id="{F5733BEC-17FA-4F29-A833-A7406CE86B7B}"/>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B85AF238-971A-4F56-B508-6D0A600ABE60}"/>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120C9D89-0D6E-4E25-B568-F9BEA1EC85D4}"/>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10" name="Subtitle 2">
            <a:extLst>
              <a:ext uri="{FF2B5EF4-FFF2-40B4-BE49-F238E27FC236}">
                <a16:creationId xmlns:a16="http://schemas.microsoft.com/office/drawing/2014/main" id="{3A40E500-A09C-44ED-ABB8-482D4C306624}"/>
              </a:ext>
            </a:extLst>
          </p:cNvPr>
          <p:cNvSpPr txBox="1">
            <a:spLocks/>
          </p:cNvSpPr>
          <p:nvPr/>
        </p:nvSpPr>
        <p:spPr>
          <a:xfrm>
            <a:off x="1141413" y="2139193"/>
            <a:ext cx="10460561" cy="4109207"/>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nl-NL" altLang="nl-NL" dirty="0"/>
              <a:t>Help interpretatie		</a:t>
            </a:r>
            <a:r>
              <a:rPr lang="nl-NL" altLang="nl-NL" dirty="0">
                <a:sym typeface="Wingdings" panose="05000000000000000000" pitchFamily="2" charset="2"/>
              </a:rPr>
              <a:t> </a:t>
            </a:r>
            <a:r>
              <a:rPr lang="nl-NL" altLang="nl-NL" dirty="0"/>
              <a:t> get-Help &lt;</a:t>
            </a:r>
            <a:r>
              <a:rPr lang="nl-NL" altLang="nl-NL" dirty="0" err="1"/>
              <a:t>cmdlet</a:t>
            </a:r>
            <a:r>
              <a:rPr lang="nl-NL" altLang="nl-NL" dirty="0"/>
              <a:t>&gt;</a:t>
            </a:r>
          </a:p>
          <a:p>
            <a:pPr lvl="1"/>
            <a:r>
              <a:rPr lang="en-US" altLang="nl-NL" dirty="0">
                <a:solidFill>
                  <a:schemeClr val="tx1"/>
                </a:solidFill>
              </a:rPr>
              <a:t>[-</a:t>
            </a:r>
            <a:r>
              <a:rPr lang="en-US" altLang="nl-NL" dirty="0" err="1">
                <a:solidFill>
                  <a:schemeClr val="tx1"/>
                </a:solidFill>
              </a:rPr>
              <a:t>verplicht</a:t>
            </a:r>
            <a:r>
              <a:rPr lang="en-US" altLang="nl-NL" dirty="0">
                <a:solidFill>
                  <a:schemeClr val="tx1"/>
                </a:solidFill>
              </a:rPr>
              <a:t> ] &lt;String&gt;                      [-</a:t>
            </a:r>
            <a:r>
              <a:rPr lang="en-US" altLang="nl-NL" dirty="0" err="1">
                <a:solidFill>
                  <a:schemeClr val="tx1"/>
                </a:solidFill>
              </a:rPr>
              <a:t>optioneel</a:t>
            </a:r>
            <a:r>
              <a:rPr lang="en-US" altLang="nl-NL" dirty="0">
                <a:solidFill>
                  <a:schemeClr val="tx1"/>
                </a:solidFill>
              </a:rPr>
              <a:t> &lt;String[]&gt;] </a:t>
            </a:r>
            <a:br>
              <a:rPr lang="en-US" altLang="nl-NL" dirty="0">
                <a:solidFill>
                  <a:schemeClr val="tx1"/>
                </a:solidFill>
              </a:rPr>
            </a:br>
            <a:r>
              <a:rPr lang="en-US" altLang="nl-NL" dirty="0">
                <a:solidFill>
                  <a:schemeClr val="tx1"/>
                </a:solidFill>
              </a:rPr>
              <a:t>[[-</a:t>
            </a:r>
            <a:r>
              <a:rPr lang="en-US" altLang="nl-NL" dirty="0" err="1">
                <a:solidFill>
                  <a:schemeClr val="tx1"/>
                </a:solidFill>
              </a:rPr>
              <a:t>positioneel</a:t>
            </a:r>
            <a:r>
              <a:rPr lang="en-US" altLang="nl-NL" dirty="0">
                <a:solidFill>
                  <a:schemeClr val="tx1"/>
                </a:solidFill>
              </a:rPr>
              <a:t>] &lt;String[]&gt;]               </a:t>
            </a:r>
            <a:r>
              <a:rPr lang="nl-NL" altLang="nl-NL" dirty="0">
                <a:solidFill>
                  <a:schemeClr val="tx1"/>
                </a:solidFill>
              </a:rPr>
              <a:t>[&lt;</a:t>
            </a:r>
            <a:r>
              <a:rPr lang="nl-NL" altLang="nl-NL" dirty="0" err="1">
                <a:solidFill>
                  <a:schemeClr val="tx1"/>
                </a:solidFill>
              </a:rPr>
              <a:t>CommonParameters</a:t>
            </a:r>
            <a:r>
              <a:rPr lang="nl-NL" altLang="nl-NL" dirty="0">
                <a:solidFill>
                  <a:schemeClr val="tx1"/>
                </a:solidFill>
              </a:rPr>
              <a:t>&gt;]</a:t>
            </a:r>
          </a:p>
          <a:p>
            <a:endParaRPr lang="nl-NL" altLang="nl-NL" dirty="0">
              <a:solidFill>
                <a:schemeClr val="tx1"/>
              </a:solidFill>
            </a:endParaRPr>
          </a:p>
          <a:p>
            <a:r>
              <a:rPr lang="nl-NL" altLang="nl-NL" dirty="0"/>
              <a:t>Volledige Help		</a:t>
            </a:r>
            <a:r>
              <a:rPr lang="nl-NL" altLang="nl-NL" dirty="0">
                <a:sym typeface="Wingdings" panose="05000000000000000000" pitchFamily="2" charset="2"/>
              </a:rPr>
              <a:t></a:t>
            </a:r>
            <a:r>
              <a:rPr lang="nl-NL" altLang="nl-NL" dirty="0"/>
              <a:t> 	Help &lt;</a:t>
            </a:r>
            <a:r>
              <a:rPr lang="nl-NL" altLang="nl-NL" dirty="0" err="1"/>
              <a:t>cmdlet</a:t>
            </a:r>
            <a:r>
              <a:rPr lang="nl-NL" altLang="nl-NL" dirty="0"/>
              <a:t>&gt; -Full</a:t>
            </a:r>
          </a:p>
          <a:p>
            <a:r>
              <a:rPr lang="en-US" altLang="nl-NL" dirty="0"/>
              <a:t>Parameter </a:t>
            </a:r>
            <a:r>
              <a:rPr lang="en-US" altLang="nl-NL" dirty="0" err="1"/>
              <a:t>waardes</a:t>
            </a:r>
            <a:r>
              <a:rPr lang="en-US" altLang="nl-NL" dirty="0"/>
              <a:t> 	</a:t>
            </a:r>
            <a:r>
              <a:rPr lang="en-US" altLang="nl-NL" dirty="0">
                <a:sym typeface="Wingdings" panose="05000000000000000000" pitchFamily="2" charset="2"/>
              </a:rPr>
              <a:t></a:t>
            </a:r>
            <a:r>
              <a:rPr lang="en-US" altLang="nl-NL" dirty="0"/>
              <a:t> 	(String/Int/</a:t>
            </a:r>
            <a:r>
              <a:rPr lang="en-US" altLang="nl-NL" dirty="0" err="1"/>
              <a:t>DateTime</a:t>
            </a:r>
            <a:r>
              <a:rPr lang="en-US" altLang="nl-NL" dirty="0"/>
              <a:t>)</a:t>
            </a:r>
            <a:endParaRPr lang="nl-NL" altLang="nl-NL" dirty="0"/>
          </a:p>
          <a:p>
            <a:r>
              <a:rPr lang="nl-NL" altLang="nl-NL" dirty="0" err="1"/>
              <a:t>About</a:t>
            </a:r>
            <a:r>
              <a:rPr lang="nl-NL" altLang="nl-NL" dirty="0"/>
              <a:t> Help			</a:t>
            </a:r>
            <a:r>
              <a:rPr lang="nl-NL" altLang="nl-NL" dirty="0">
                <a:sym typeface="Wingdings" panose="05000000000000000000" pitchFamily="2" charset="2"/>
              </a:rPr>
              <a:t>	</a:t>
            </a:r>
            <a:r>
              <a:rPr lang="nl-NL" altLang="nl-NL" dirty="0"/>
              <a:t>get-Help </a:t>
            </a:r>
            <a:r>
              <a:rPr lang="nl-NL" altLang="nl-NL" dirty="0" err="1"/>
              <a:t>about</a:t>
            </a:r>
            <a:endParaRPr lang="nl-NL" altLang="nl-NL" dirty="0"/>
          </a:p>
          <a:p>
            <a:r>
              <a:rPr lang="nl-NL" altLang="nl-NL" dirty="0"/>
              <a:t>Online help			</a:t>
            </a:r>
            <a:r>
              <a:rPr lang="nl-NL" altLang="nl-NL" dirty="0">
                <a:sym typeface="Wingdings" panose="05000000000000000000" pitchFamily="2" charset="2"/>
              </a:rPr>
              <a:t></a:t>
            </a:r>
            <a:r>
              <a:rPr lang="nl-NL" altLang="nl-NL" dirty="0"/>
              <a:t> 	get-Help &lt;</a:t>
            </a:r>
            <a:r>
              <a:rPr lang="nl-NL" altLang="nl-NL" dirty="0" err="1"/>
              <a:t>cmdlet</a:t>
            </a:r>
            <a:r>
              <a:rPr lang="nl-NL" altLang="nl-NL" dirty="0"/>
              <a:t>&gt; -online</a:t>
            </a:r>
            <a:br>
              <a:rPr lang="nl-NL" altLang="nl-NL" dirty="0"/>
            </a:br>
            <a:r>
              <a:rPr lang="nl-NL" altLang="nl-NL" dirty="0"/>
              <a:t>							get-Help &lt;</a:t>
            </a:r>
            <a:r>
              <a:rPr lang="nl-NL" altLang="nl-NL" dirty="0" err="1"/>
              <a:t>cmdlet</a:t>
            </a:r>
            <a:r>
              <a:rPr lang="nl-NL" altLang="nl-NL" dirty="0"/>
              <a:t>&gt; -</a:t>
            </a:r>
            <a:r>
              <a:rPr lang="nl-NL" altLang="nl-NL" dirty="0" err="1"/>
              <a:t>ShowWindow</a:t>
            </a:r>
            <a:endParaRPr lang="nl-NL" altLang="nl-NL" dirty="0"/>
          </a:p>
          <a:p>
            <a:pPr marL="457200" lvl="1" indent="0">
              <a:buNone/>
              <a:defRPr/>
            </a:pPr>
            <a:r>
              <a:rPr lang="en-US" dirty="0">
                <a:solidFill>
                  <a:schemeClr val="tx1"/>
                </a:solidFill>
              </a:rPr>
              <a:t>	</a:t>
            </a:r>
          </a:p>
        </p:txBody>
      </p:sp>
    </p:spTree>
    <p:extLst>
      <p:ext uri="{BB962C8B-B14F-4D97-AF65-F5344CB8AC3E}">
        <p14:creationId xmlns:p14="http://schemas.microsoft.com/office/powerpoint/2010/main" val="3129880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BB2C0F-612C-4490-9FC2-3A289FE0F08C}"/>
              </a:ext>
            </a:extLst>
          </p:cNvPr>
          <p:cNvSpPr>
            <a:spLocks noGrp="1"/>
          </p:cNvSpPr>
          <p:nvPr>
            <p:ph type="title"/>
          </p:nvPr>
        </p:nvSpPr>
        <p:spPr/>
        <p:txBody>
          <a:bodyPr/>
          <a:lstStyle/>
          <a:p>
            <a:r>
              <a:rPr lang="nl-NL" dirty="0"/>
              <a:t>QUIZ &amp; Demo</a:t>
            </a:r>
          </a:p>
        </p:txBody>
      </p:sp>
      <p:sp>
        <p:nvSpPr>
          <p:cNvPr id="3" name="Tijdelijke aanduiding voor datum 2">
            <a:extLst>
              <a:ext uri="{FF2B5EF4-FFF2-40B4-BE49-F238E27FC236}">
                <a16:creationId xmlns:a16="http://schemas.microsoft.com/office/drawing/2014/main" id="{BA0A1B67-47F1-4F6F-B3C8-03ED52263ABE}"/>
              </a:ext>
            </a:extLst>
          </p:cNvPr>
          <p:cNvSpPr>
            <a:spLocks noGrp="1"/>
          </p:cNvSpPr>
          <p:nvPr>
            <p:ph type="dt" sz="half" idx="10"/>
          </p:nvPr>
        </p:nvSpPr>
        <p:spPr/>
        <p:txBody>
          <a:bodyPr/>
          <a:lstStyle/>
          <a:p>
            <a:r>
              <a:rPr lang="nl-NL"/>
              <a:t>11/19/2018</a:t>
            </a:r>
            <a:endParaRPr lang="en-US" dirty="0"/>
          </a:p>
        </p:txBody>
      </p:sp>
      <p:sp>
        <p:nvSpPr>
          <p:cNvPr id="4" name="Tijdelijke aanduiding voor voettekst 3">
            <a:extLst>
              <a:ext uri="{FF2B5EF4-FFF2-40B4-BE49-F238E27FC236}">
                <a16:creationId xmlns:a16="http://schemas.microsoft.com/office/drawing/2014/main" id="{34A3F2A6-FDF9-4179-9C87-4EE3FEE01234}"/>
              </a:ext>
            </a:extLst>
          </p:cNvPr>
          <p:cNvSpPr>
            <a:spLocks noGrp="1"/>
          </p:cNvSpPr>
          <p:nvPr>
            <p:ph type="ftr" sz="quarter" idx="11"/>
          </p:nvPr>
        </p:nvSpPr>
        <p:spPr/>
        <p:txBody>
          <a:bodyPr/>
          <a:lstStyle/>
          <a:p>
            <a:r>
              <a:rPr lang="en-US"/>
              <a:t>Introduction to powershell</a:t>
            </a:r>
            <a:endParaRPr lang="en-US" dirty="0"/>
          </a:p>
        </p:txBody>
      </p:sp>
      <p:sp>
        <p:nvSpPr>
          <p:cNvPr id="5" name="Tijdelijke aanduiding voor dianummer 4">
            <a:extLst>
              <a:ext uri="{FF2B5EF4-FFF2-40B4-BE49-F238E27FC236}">
                <a16:creationId xmlns:a16="http://schemas.microsoft.com/office/drawing/2014/main" id="{778AB057-9149-40D6-B130-E4536ACD82A6}"/>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
        <p:nvSpPr>
          <p:cNvPr id="6" name="Rechthoek 5">
            <a:extLst>
              <a:ext uri="{FF2B5EF4-FFF2-40B4-BE49-F238E27FC236}">
                <a16:creationId xmlns:a16="http://schemas.microsoft.com/office/drawing/2014/main" id="{567A5919-BBE2-4E6D-9918-B06DDC17F79D}"/>
              </a:ext>
            </a:extLst>
          </p:cNvPr>
          <p:cNvSpPr/>
          <p:nvPr/>
        </p:nvSpPr>
        <p:spPr>
          <a:xfrm>
            <a:off x="1141413" y="2302621"/>
            <a:ext cx="9991288" cy="2923877"/>
          </a:xfrm>
          <a:prstGeom prst="rect">
            <a:avLst/>
          </a:prstGeom>
        </p:spPr>
        <p:txBody>
          <a:bodyPr wrap="square">
            <a:spAutoFit/>
          </a:bodyPr>
          <a:lstStyle/>
          <a:p>
            <a:pPr marL="285750" indent="-285750">
              <a:buFont typeface="Arial" panose="020B0604020202020204" pitchFamily="34" charset="0"/>
              <a:buChar char="•"/>
              <a:defRPr/>
            </a:pPr>
            <a:r>
              <a:rPr lang="nl-NL" sz="2800" dirty="0">
                <a:solidFill>
                  <a:schemeClr val="accent4">
                    <a:lumMod val="75000"/>
                  </a:schemeClr>
                </a:solidFill>
              </a:rPr>
              <a:t>Open je browser en open : </a:t>
            </a:r>
          </a:p>
          <a:p>
            <a:pPr lvl="1">
              <a:defRPr/>
            </a:pPr>
            <a:endParaRPr lang="nl-NL" sz="3600" dirty="0">
              <a:solidFill>
                <a:schemeClr val="accent4">
                  <a:lumMod val="75000"/>
                </a:schemeClr>
              </a:solidFill>
              <a:hlinkClick r:id="rId2">
                <a:extLst>
                  <a:ext uri="{A12FA001-AC4F-418D-AE19-62706E023703}">
                    <ahyp:hlinkClr xmlns:ahyp="http://schemas.microsoft.com/office/drawing/2018/hyperlinkcolor" val="tx"/>
                  </a:ext>
                </a:extLst>
              </a:hlinkClick>
            </a:endParaRPr>
          </a:p>
          <a:p>
            <a:pPr lvl="1">
              <a:defRPr/>
            </a:pPr>
            <a:r>
              <a:rPr lang="nl-NL" dirty="0">
                <a:solidFill>
                  <a:schemeClr val="accent4">
                    <a:lumMod val="75000"/>
                  </a:schemeClr>
                </a:solidFill>
              </a:rPr>
              <a:t>					</a:t>
            </a:r>
          </a:p>
          <a:p>
            <a:pPr lvl="1">
              <a:defRPr/>
            </a:pPr>
            <a:endParaRPr lang="nl-NL" dirty="0">
              <a:solidFill>
                <a:schemeClr val="accent4">
                  <a:lumMod val="75000"/>
                </a:schemeClr>
              </a:solidFill>
            </a:endParaRPr>
          </a:p>
          <a:p>
            <a:pPr>
              <a:defRPr/>
            </a:pPr>
            <a:r>
              <a:rPr lang="nl-NL" dirty="0">
                <a:solidFill>
                  <a:schemeClr val="accent4">
                    <a:lumMod val="75000"/>
                  </a:schemeClr>
                </a:solidFill>
                <a:sym typeface="Wingdings" panose="05000000000000000000" pitchFamily="2" charset="2"/>
              </a:rPr>
              <a:t>	</a:t>
            </a:r>
          </a:p>
          <a:p>
            <a:pPr>
              <a:defRPr/>
            </a:pPr>
            <a:r>
              <a:rPr lang="nl-NL" dirty="0">
                <a:solidFill>
                  <a:schemeClr val="accent4">
                    <a:lumMod val="75000"/>
                  </a:schemeClr>
                </a:solidFill>
                <a:sym typeface="Wingdings" panose="05000000000000000000" pitchFamily="2" charset="2"/>
              </a:rPr>
              <a:t>		                     </a:t>
            </a:r>
          </a:p>
          <a:p>
            <a:pPr>
              <a:defRPr/>
            </a:pPr>
            <a:r>
              <a:rPr lang="nl-NL" sz="2400" dirty="0">
                <a:solidFill>
                  <a:schemeClr val="accent4">
                    <a:lumMod val="75000"/>
                  </a:schemeClr>
                </a:solidFill>
                <a:sym typeface="Wingdings" panose="05000000000000000000" pitchFamily="2" charset="2"/>
              </a:rPr>
              <a:t>										</a:t>
            </a:r>
          </a:p>
          <a:p>
            <a:pPr>
              <a:defRPr/>
            </a:pPr>
            <a:r>
              <a:rPr lang="nl-NL" sz="2400" dirty="0">
                <a:solidFill>
                  <a:schemeClr val="accent4">
                    <a:lumMod val="75000"/>
                  </a:schemeClr>
                </a:solidFill>
                <a:sym typeface="Wingdings" panose="05000000000000000000" pitchFamily="2" charset="2"/>
              </a:rPr>
              <a:t>										 </a:t>
            </a:r>
            <a:r>
              <a:rPr lang="nl-NL" sz="2400" dirty="0">
                <a:solidFill>
                  <a:schemeClr val="accent4">
                    <a:lumMod val="75000"/>
                  </a:schemeClr>
                </a:solidFill>
              </a:rPr>
              <a:t>of installeer app op je telefoon</a:t>
            </a:r>
          </a:p>
        </p:txBody>
      </p:sp>
      <p:pic>
        <p:nvPicPr>
          <p:cNvPr id="7" name="Afbeelding 6">
            <a:extLst>
              <a:ext uri="{FF2B5EF4-FFF2-40B4-BE49-F238E27FC236}">
                <a16:creationId xmlns:a16="http://schemas.microsoft.com/office/drawing/2014/main" id="{958E3706-65E9-4564-8844-4ECB7CB459B0}"/>
              </a:ext>
            </a:extLst>
          </p:cNvPr>
          <p:cNvPicPr>
            <a:picLocks noChangeAspect="1"/>
          </p:cNvPicPr>
          <p:nvPr/>
        </p:nvPicPr>
        <p:blipFill>
          <a:blip r:embed="rId3"/>
          <a:stretch>
            <a:fillRect/>
          </a:stretch>
        </p:blipFill>
        <p:spPr>
          <a:xfrm>
            <a:off x="1445056" y="3839571"/>
            <a:ext cx="2272500" cy="1486215"/>
          </a:xfrm>
          <a:prstGeom prst="rect">
            <a:avLst/>
          </a:prstGeom>
        </p:spPr>
      </p:pic>
      <p:pic>
        <p:nvPicPr>
          <p:cNvPr id="8" name="Afbeelding 7">
            <a:extLst>
              <a:ext uri="{FF2B5EF4-FFF2-40B4-BE49-F238E27FC236}">
                <a16:creationId xmlns:a16="http://schemas.microsoft.com/office/drawing/2014/main" id="{6F71BFE7-0969-4747-B9C1-CE1133EFE9BF}"/>
              </a:ext>
            </a:extLst>
          </p:cNvPr>
          <p:cNvPicPr>
            <a:picLocks noChangeAspect="1"/>
          </p:cNvPicPr>
          <p:nvPr/>
        </p:nvPicPr>
        <p:blipFill>
          <a:blip r:embed="rId4"/>
          <a:stretch>
            <a:fillRect/>
          </a:stretch>
        </p:blipFill>
        <p:spPr>
          <a:xfrm>
            <a:off x="3016898" y="4874523"/>
            <a:ext cx="1790766" cy="1193844"/>
          </a:xfrm>
          <a:prstGeom prst="rect">
            <a:avLst/>
          </a:prstGeom>
        </p:spPr>
      </p:pic>
      <p:pic>
        <p:nvPicPr>
          <p:cNvPr id="16" name="Afbeelding 15">
            <a:extLst>
              <a:ext uri="{FF2B5EF4-FFF2-40B4-BE49-F238E27FC236}">
                <a16:creationId xmlns:a16="http://schemas.microsoft.com/office/drawing/2014/main" id="{66BC9ED7-D9EF-4FBD-9E92-DEECBF0679A9}"/>
              </a:ext>
            </a:extLst>
          </p:cNvPr>
          <p:cNvPicPr>
            <a:picLocks noChangeAspect="1"/>
          </p:cNvPicPr>
          <p:nvPr/>
        </p:nvPicPr>
        <p:blipFill>
          <a:blip r:embed="rId5"/>
          <a:stretch>
            <a:fillRect/>
          </a:stretch>
        </p:blipFill>
        <p:spPr>
          <a:xfrm>
            <a:off x="1059299" y="4874523"/>
            <a:ext cx="1522007" cy="891801"/>
          </a:xfrm>
          <a:prstGeom prst="rect">
            <a:avLst/>
          </a:prstGeom>
        </p:spPr>
      </p:pic>
      <p:sp>
        <p:nvSpPr>
          <p:cNvPr id="9" name="Rechthoek 8">
            <a:extLst>
              <a:ext uri="{FF2B5EF4-FFF2-40B4-BE49-F238E27FC236}">
                <a16:creationId xmlns:a16="http://schemas.microsoft.com/office/drawing/2014/main" id="{7EA3FDB6-0496-48D6-B1D5-4DE5D4E8F196}"/>
              </a:ext>
            </a:extLst>
          </p:cNvPr>
          <p:cNvSpPr/>
          <p:nvPr/>
        </p:nvSpPr>
        <p:spPr>
          <a:xfrm>
            <a:off x="3458176" y="3284291"/>
            <a:ext cx="6903101" cy="923330"/>
          </a:xfrm>
          <a:prstGeom prst="rect">
            <a:avLst/>
          </a:prstGeom>
          <a:noFill/>
        </p:spPr>
        <p:txBody>
          <a:bodyPr wrap="square" lIns="91440" tIns="45720" rIns="91440" bIns="45720">
            <a:spAutoFit/>
          </a:bodyPr>
          <a:lstStyle/>
          <a:p>
            <a:pPr algn="ctr"/>
            <a:r>
              <a:rPr lang="nl-N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https://kahoot.it/</a:t>
            </a:r>
          </a:p>
        </p:txBody>
      </p:sp>
      <p:pic>
        <p:nvPicPr>
          <p:cNvPr id="1026" name="Picture 2" descr="Afbeeldingsresultaat voor kahoot logo">
            <a:hlinkClick r:id="rId6"/>
            <a:extLst>
              <a:ext uri="{FF2B5EF4-FFF2-40B4-BE49-F238E27FC236}">
                <a16:creationId xmlns:a16="http://schemas.microsoft.com/office/drawing/2014/main" id="{F485732C-4DE4-4875-A1E6-05BEB881AF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5988" y="5600915"/>
            <a:ext cx="1211930" cy="678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93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3AFFCA82-7250-4126-9DAF-D3CCE5267292}"/>
              </a:ext>
            </a:extLst>
          </p:cNvPr>
          <p:cNvSpPr/>
          <p:nvPr/>
        </p:nvSpPr>
        <p:spPr>
          <a:xfrm>
            <a:off x="6147166" y="2672865"/>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get-service </a:t>
            </a:r>
            <a:r>
              <a:rPr lang="nl-NL" dirty="0" err="1"/>
              <a:t>wuauserv</a:t>
            </a:r>
            <a:endParaRPr lang="nl-NL" dirty="0"/>
          </a:p>
        </p:txBody>
      </p:sp>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lstStyle/>
          <a:p>
            <a:r>
              <a:rPr lang="nl-NL" dirty="0"/>
              <a:t>Wat is het juiste commando om de eigenschappen (</a:t>
            </a:r>
            <a:r>
              <a:rPr lang="nl-NL" dirty="0" err="1"/>
              <a:t>properties</a:t>
            </a:r>
            <a:r>
              <a:rPr lang="nl-NL" dirty="0"/>
              <a:t>) van de </a:t>
            </a:r>
            <a:r>
              <a:rPr lang="nl-NL" dirty="0" err="1"/>
              <a:t>windows</a:t>
            </a:r>
            <a:r>
              <a:rPr lang="nl-NL" dirty="0"/>
              <a:t> update service te zien ? </a:t>
            </a:r>
            <a:br>
              <a:rPr lang="nl-NL" dirty="0"/>
            </a:br>
            <a:r>
              <a:rPr lang="nl-NL" sz="1800" dirty="0"/>
              <a:t>(</a:t>
            </a:r>
            <a:r>
              <a:rPr lang="nl-NL" sz="1800" dirty="0" err="1"/>
              <a:t>named</a:t>
            </a:r>
            <a:r>
              <a:rPr lang="nl-NL" sz="1800" dirty="0"/>
              <a:t> &amp; positionele parameters)</a:t>
            </a:r>
          </a:p>
        </p:txBody>
      </p:sp>
      <p:sp>
        <p:nvSpPr>
          <p:cNvPr id="3" name="Tijdelijke aanduiding voor inhoud 2">
            <a:extLst>
              <a:ext uri="{FF2B5EF4-FFF2-40B4-BE49-F238E27FC236}">
                <a16:creationId xmlns:a16="http://schemas.microsoft.com/office/drawing/2014/main" id="{FB45B37E-6EC6-4C58-A120-BDBEA4B48F7A}"/>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process</a:t>
            </a:r>
            <a:r>
              <a:rPr lang="nl-NL" dirty="0"/>
              <a:t> –name </a:t>
            </a:r>
            <a:r>
              <a:rPr lang="nl-NL" dirty="0" err="1"/>
              <a:t>wuauserv</a:t>
            </a:r>
            <a:endParaRPr lang="nl-NL" dirty="0"/>
          </a:p>
        </p:txBody>
      </p:sp>
      <p:sp>
        <p:nvSpPr>
          <p:cNvPr id="9" name="Rechthoek 8">
            <a:extLst>
              <a:ext uri="{FF2B5EF4-FFF2-40B4-BE49-F238E27FC236}">
                <a16:creationId xmlns:a16="http://schemas.microsoft.com/office/drawing/2014/main" id="{2835EB89-D5B5-4B91-96FA-F70A5CDFAD95}"/>
              </a:ext>
            </a:extLst>
          </p:cNvPr>
          <p:cNvSpPr/>
          <p:nvPr/>
        </p:nvSpPr>
        <p:spPr>
          <a:xfrm>
            <a:off x="6147166" y="1629508"/>
            <a:ext cx="5892589" cy="25527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get-service </a:t>
            </a:r>
            <a:r>
              <a:rPr lang="nl-NL" dirty="0" err="1"/>
              <a:t>wuauserv</a:t>
            </a:r>
            <a:endParaRPr lang="nl-NL" dirty="0"/>
          </a:p>
        </p:txBody>
      </p:sp>
      <p:sp>
        <p:nvSpPr>
          <p:cNvPr id="10" name="Rechthoek 9">
            <a:extLst>
              <a:ext uri="{FF2B5EF4-FFF2-40B4-BE49-F238E27FC236}">
                <a16:creationId xmlns:a16="http://schemas.microsoft.com/office/drawing/2014/main" id="{2645E54F-CFA2-48EC-B620-19F4B4BBD4AD}"/>
              </a:ext>
            </a:extLst>
          </p:cNvPr>
          <p:cNvSpPr/>
          <p:nvPr/>
        </p:nvSpPr>
        <p:spPr>
          <a:xfrm>
            <a:off x="1141413" y="4284784"/>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process</a:t>
            </a:r>
            <a:r>
              <a:rPr lang="nl-NL" dirty="0"/>
              <a:t> </a:t>
            </a:r>
            <a:r>
              <a:rPr lang="nl-NL" dirty="0" err="1"/>
              <a:t>wuauserv</a:t>
            </a:r>
            <a:endParaRPr lang="nl-NL" dirty="0"/>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process</a:t>
            </a:r>
            <a:r>
              <a:rPr lang="nl-NL" dirty="0"/>
              <a:t> –computers .</a:t>
            </a:r>
          </a:p>
        </p:txBody>
      </p:sp>
    </p:spTree>
    <p:extLst>
      <p:ext uri="{BB962C8B-B14F-4D97-AF65-F5344CB8AC3E}">
        <p14:creationId xmlns:p14="http://schemas.microsoft.com/office/powerpoint/2010/main" val="236673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ppt_w</p:attrName>
                                        </p:attrNameLst>
                                      </p:cBhvr>
                                      <p:tavLst>
                                        <p:tav tm="0" fmla="#ppt_w*sin(2.5*pi*$)">
                                          <p:val>
                                            <p:fltVal val="0"/>
                                          </p:val>
                                        </p:tav>
                                        <p:tav tm="100000">
                                          <p:val>
                                            <p:fltVal val="1"/>
                                          </p:val>
                                        </p:tav>
                                      </p:tavLst>
                                    </p:anim>
                                    <p:anim calcmode="lin" valueType="num">
                                      <p:cBhvr>
                                        <p:cTn id="9"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lstStyle/>
          <a:p>
            <a:r>
              <a:rPr lang="nl-NL" dirty="0"/>
              <a:t>Met welk commando kun je </a:t>
            </a:r>
            <a:r>
              <a:rPr lang="nl-NL" u="sng" dirty="0">
                <a:solidFill>
                  <a:srgbClr val="FF0000"/>
                </a:solidFill>
              </a:rPr>
              <a:t>niet</a:t>
            </a:r>
            <a:r>
              <a:rPr lang="nl-NL" dirty="0"/>
              <a:t> alle </a:t>
            </a:r>
            <a:r>
              <a:rPr lang="nl-NL" dirty="0" err="1"/>
              <a:t>cmDlets</a:t>
            </a:r>
            <a:r>
              <a:rPr lang="nl-NL" dirty="0"/>
              <a:t> opvragen die beginnen met get?</a:t>
            </a:r>
          </a:p>
        </p:txBody>
      </p:sp>
      <p:sp>
        <p:nvSpPr>
          <p:cNvPr id="3" name="Tijdelijke aanduiding voor inhoud 2">
            <a:extLst>
              <a:ext uri="{FF2B5EF4-FFF2-40B4-BE49-F238E27FC236}">
                <a16:creationId xmlns:a16="http://schemas.microsoft.com/office/drawing/2014/main" id="{FB45B37E-6EC6-4C58-A120-BDBEA4B48F7A}"/>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command</a:t>
            </a:r>
            <a:r>
              <a:rPr lang="nl-NL" dirty="0"/>
              <a:t> –name get</a:t>
            </a:r>
          </a:p>
        </p:txBody>
      </p:sp>
      <p:sp>
        <p:nvSpPr>
          <p:cNvPr id="9" name="Rechthoek 8">
            <a:extLst>
              <a:ext uri="{FF2B5EF4-FFF2-40B4-BE49-F238E27FC236}">
                <a16:creationId xmlns:a16="http://schemas.microsoft.com/office/drawing/2014/main" id="{2835EB89-D5B5-4B91-96FA-F70A5CDFAD95}"/>
              </a:ext>
            </a:extLst>
          </p:cNvPr>
          <p:cNvSpPr/>
          <p:nvPr/>
        </p:nvSpPr>
        <p:spPr>
          <a:xfrm>
            <a:off x="6147167" y="2675792"/>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Get-help –name get-*</a:t>
            </a:r>
          </a:p>
        </p:txBody>
      </p:sp>
      <p:sp>
        <p:nvSpPr>
          <p:cNvPr id="10" name="Rechthoek 9">
            <a:extLst>
              <a:ext uri="{FF2B5EF4-FFF2-40B4-BE49-F238E27FC236}">
                <a16:creationId xmlns:a16="http://schemas.microsoft.com/office/drawing/2014/main" id="{2645E54F-CFA2-48EC-B620-19F4B4BBD4AD}"/>
              </a:ext>
            </a:extLst>
          </p:cNvPr>
          <p:cNvSpPr/>
          <p:nvPr/>
        </p:nvSpPr>
        <p:spPr>
          <a:xfrm>
            <a:off x="1141413" y="4284784"/>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Man get-*</a:t>
            </a:r>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Help get*</a:t>
            </a:r>
          </a:p>
        </p:txBody>
      </p:sp>
      <p:sp>
        <p:nvSpPr>
          <p:cNvPr id="12" name="Rechthoek 11">
            <a:extLst>
              <a:ext uri="{FF2B5EF4-FFF2-40B4-BE49-F238E27FC236}">
                <a16:creationId xmlns:a16="http://schemas.microsoft.com/office/drawing/2014/main" id="{71B1ECB7-2834-477B-82F9-098177624ADE}"/>
              </a:ext>
            </a:extLst>
          </p:cNvPr>
          <p:cNvSpPr/>
          <p:nvPr/>
        </p:nvSpPr>
        <p:spPr>
          <a:xfrm>
            <a:off x="216877" y="1465385"/>
            <a:ext cx="5824779" cy="270803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command</a:t>
            </a:r>
            <a:r>
              <a:rPr lang="nl-NL" dirty="0"/>
              <a:t> –name get</a:t>
            </a:r>
          </a:p>
        </p:txBody>
      </p:sp>
    </p:spTree>
    <p:extLst>
      <p:ext uri="{BB962C8B-B14F-4D97-AF65-F5344CB8AC3E}">
        <p14:creationId xmlns:p14="http://schemas.microsoft.com/office/powerpoint/2010/main" val="70774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lstStyle/>
          <a:p>
            <a:r>
              <a:rPr lang="nl-NL" dirty="0"/>
              <a:t>Welke commando’s zijn onjuist?</a:t>
            </a:r>
          </a:p>
        </p:txBody>
      </p:sp>
      <p:sp>
        <p:nvSpPr>
          <p:cNvPr id="3" name="Tijdelijke aanduiding voor inhoud 2">
            <a:extLst>
              <a:ext uri="{FF2B5EF4-FFF2-40B4-BE49-F238E27FC236}">
                <a16:creationId xmlns:a16="http://schemas.microsoft.com/office/drawing/2014/main" id="{FB45B37E-6EC6-4C58-A120-BDBEA4B48F7A}"/>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Get-service –name </a:t>
            </a:r>
            <a:r>
              <a:rPr lang="nl-NL" dirty="0" err="1"/>
              <a:t>wuauserv</a:t>
            </a:r>
            <a:r>
              <a:rPr lang="nl-NL" dirty="0"/>
              <a:t> –c .</a:t>
            </a:r>
          </a:p>
        </p:txBody>
      </p:sp>
      <p:sp>
        <p:nvSpPr>
          <p:cNvPr id="9" name="Rechthoek 8">
            <a:extLst>
              <a:ext uri="{FF2B5EF4-FFF2-40B4-BE49-F238E27FC236}">
                <a16:creationId xmlns:a16="http://schemas.microsoft.com/office/drawing/2014/main" id="{2835EB89-D5B5-4B91-96FA-F70A5CDFAD95}"/>
              </a:ext>
            </a:extLst>
          </p:cNvPr>
          <p:cNvSpPr/>
          <p:nvPr/>
        </p:nvSpPr>
        <p:spPr>
          <a:xfrm>
            <a:off x="6147166" y="2666999"/>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gsv</a:t>
            </a:r>
            <a:r>
              <a:rPr lang="nl-NL" dirty="0"/>
              <a:t> </a:t>
            </a:r>
            <a:r>
              <a:rPr lang="nl-NL" dirty="0" err="1"/>
              <a:t>wuauserv</a:t>
            </a:r>
            <a:r>
              <a:rPr lang="nl-NL" dirty="0"/>
              <a:t> –</a:t>
            </a:r>
            <a:r>
              <a:rPr lang="nl-NL" dirty="0" err="1"/>
              <a:t>computername</a:t>
            </a:r>
            <a:r>
              <a:rPr lang="nl-NL" dirty="0"/>
              <a:t> .</a:t>
            </a:r>
          </a:p>
          <a:p>
            <a:pPr algn="ctr"/>
            <a:endParaRPr lang="nl-NL" dirty="0"/>
          </a:p>
        </p:txBody>
      </p:sp>
      <p:sp>
        <p:nvSpPr>
          <p:cNvPr id="10" name="Rechthoek 9">
            <a:extLst>
              <a:ext uri="{FF2B5EF4-FFF2-40B4-BE49-F238E27FC236}">
                <a16:creationId xmlns:a16="http://schemas.microsoft.com/office/drawing/2014/main" id="{2645E54F-CFA2-48EC-B620-19F4B4BBD4AD}"/>
              </a:ext>
            </a:extLst>
          </p:cNvPr>
          <p:cNvSpPr/>
          <p:nvPr/>
        </p:nvSpPr>
        <p:spPr>
          <a:xfrm>
            <a:off x="1141413" y="4284784"/>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Get-services -name </a:t>
            </a:r>
            <a:r>
              <a:rPr lang="nl-NL" dirty="0" err="1"/>
              <a:t>wuauserv</a:t>
            </a:r>
            <a:r>
              <a:rPr lang="nl-NL" dirty="0"/>
              <a:t> –com .</a:t>
            </a:r>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Get-service lab01 –name </a:t>
            </a:r>
            <a:r>
              <a:rPr lang="nl-NL" dirty="0" err="1"/>
              <a:t>wuauserv</a:t>
            </a:r>
            <a:r>
              <a:rPr lang="nl-NL" dirty="0"/>
              <a:t> </a:t>
            </a:r>
          </a:p>
        </p:txBody>
      </p:sp>
      <p:sp>
        <p:nvSpPr>
          <p:cNvPr id="12" name="Rechthoek 11">
            <a:extLst>
              <a:ext uri="{FF2B5EF4-FFF2-40B4-BE49-F238E27FC236}">
                <a16:creationId xmlns:a16="http://schemas.microsoft.com/office/drawing/2014/main" id="{CB03567B-D30B-4839-8F26-E6305CA4ABE2}"/>
              </a:ext>
            </a:extLst>
          </p:cNvPr>
          <p:cNvSpPr/>
          <p:nvPr/>
        </p:nvSpPr>
        <p:spPr>
          <a:xfrm>
            <a:off x="339970" y="4284784"/>
            <a:ext cx="5701686" cy="19636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Get-services -name </a:t>
            </a:r>
            <a:r>
              <a:rPr lang="nl-NL" dirty="0" err="1"/>
              <a:t>wuauserv</a:t>
            </a:r>
            <a:r>
              <a:rPr lang="nl-NL" dirty="0"/>
              <a:t> –com .</a:t>
            </a:r>
          </a:p>
        </p:txBody>
      </p:sp>
      <p:sp>
        <p:nvSpPr>
          <p:cNvPr id="13" name="Rechthoek 12">
            <a:extLst>
              <a:ext uri="{FF2B5EF4-FFF2-40B4-BE49-F238E27FC236}">
                <a16:creationId xmlns:a16="http://schemas.microsoft.com/office/drawing/2014/main" id="{17EC9748-DF98-4AAA-A976-626CFD409FF1}"/>
              </a:ext>
            </a:extLst>
          </p:cNvPr>
          <p:cNvSpPr/>
          <p:nvPr/>
        </p:nvSpPr>
        <p:spPr>
          <a:xfrm>
            <a:off x="6169051" y="4284784"/>
            <a:ext cx="5892589" cy="19636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Get-service </a:t>
            </a:r>
            <a:r>
              <a:rPr lang="nl-NL" dirty="0" err="1"/>
              <a:t>localhost</a:t>
            </a:r>
            <a:r>
              <a:rPr lang="nl-NL" dirty="0"/>
              <a:t> –name </a:t>
            </a:r>
            <a:r>
              <a:rPr lang="nl-NL" dirty="0" err="1"/>
              <a:t>wuauserv</a:t>
            </a:r>
            <a:r>
              <a:rPr lang="nl-NL" dirty="0"/>
              <a:t> </a:t>
            </a:r>
          </a:p>
        </p:txBody>
      </p:sp>
    </p:spTree>
    <p:extLst>
      <p:ext uri="{BB962C8B-B14F-4D97-AF65-F5344CB8AC3E}">
        <p14:creationId xmlns:p14="http://schemas.microsoft.com/office/powerpoint/2010/main" val="357395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lstStyle/>
          <a:p>
            <a:r>
              <a:rPr lang="nl-NL" dirty="0"/>
              <a:t>Hoe check je wat de alias van het </a:t>
            </a:r>
            <a:r>
              <a:rPr lang="nl-NL" dirty="0" err="1"/>
              <a:t>cmdlet</a:t>
            </a:r>
            <a:r>
              <a:rPr lang="nl-NL" dirty="0"/>
              <a:t> get-</a:t>
            </a:r>
            <a:r>
              <a:rPr lang="nl-NL" dirty="0" err="1"/>
              <a:t>process</a:t>
            </a:r>
            <a:r>
              <a:rPr lang="nl-NL" dirty="0"/>
              <a:t> is?</a:t>
            </a:r>
          </a:p>
        </p:txBody>
      </p:sp>
      <p:sp>
        <p:nvSpPr>
          <p:cNvPr id="3" name="Tijdelijke aanduiding voor inhoud 2">
            <a:extLst>
              <a:ext uri="{FF2B5EF4-FFF2-40B4-BE49-F238E27FC236}">
                <a16:creationId xmlns:a16="http://schemas.microsoft.com/office/drawing/2014/main" id="{FB45B37E-6EC6-4C58-A120-BDBEA4B48F7A}"/>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Get-Alias –name get-</a:t>
            </a:r>
            <a:r>
              <a:rPr lang="nl-NL" dirty="0" err="1"/>
              <a:t>process</a:t>
            </a:r>
            <a:endParaRPr lang="nl-NL" dirty="0"/>
          </a:p>
        </p:txBody>
      </p:sp>
      <p:sp>
        <p:nvSpPr>
          <p:cNvPr id="9" name="Rechthoek 8">
            <a:extLst>
              <a:ext uri="{FF2B5EF4-FFF2-40B4-BE49-F238E27FC236}">
                <a16:creationId xmlns:a16="http://schemas.microsoft.com/office/drawing/2014/main" id="{2835EB89-D5B5-4B91-96FA-F70A5CDFAD95}"/>
              </a:ext>
            </a:extLst>
          </p:cNvPr>
          <p:cNvSpPr/>
          <p:nvPr/>
        </p:nvSpPr>
        <p:spPr>
          <a:xfrm>
            <a:off x="6147166" y="2666999"/>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Get-Alias –Definition get-</a:t>
            </a:r>
            <a:r>
              <a:rPr lang="nl-NL" dirty="0" err="1"/>
              <a:t>process</a:t>
            </a:r>
            <a:endParaRPr lang="nl-NL" dirty="0"/>
          </a:p>
          <a:p>
            <a:pPr algn="ctr"/>
            <a:endParaRPr lang="nl-NL" dirty="0"/>
          </a:p>
        </p:txBody>
      </p:sp>
      <p:sp>
        <p:nvSpPr>
          <p:cNvPr id="10" name="Rechthoek 9">
            <a:extLst>
              <a:ext uri="{FF2B5EF4-FFF2-40B4-BE49-F238E27FC236}">
                <a16:creationId xmlns:a16="http://schemas.microsoft.com/office/drawing/2014/main" id="{2645E54F-CFA2-48EC-B620-19F4B4BBD4AD}"/>
              </a:ext>
            </a:extLst>
          </p:cNvPr>
          <p:cNvSpPr/>
          <p:nvPr/>
        </p:nvSpPr>
        <p:spPr>
          <a:xfrm>
            <a:off x="1141413" y="4284784"/>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Get-Alias get-</a:t>
            </a:r>
            <a:r>
              <a:rPr lang="nl-NL" dirty="0" err="1"/>
              <a:t>process</a:t>
            </a:r>
            <a:endParaRPr lang="nl-NL" dirty="0"/>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Get-Alias –name gps </a:t>
            </a:r>
          </a:p>
        </p:txBody>
      </p:sp>
      <p:sp>
        <p:nvSpPr>
          <p:cNvPr id="12" name="Rechthoek 11">
            <a:extLst>
              <a:ext uri="{FF2B5EF4-FFF2-40B4-BE49-F238E27FC236}">
                <a16:creationId xmlns:a16="http://schemas.microsoft.com/office/drawing/2014/main" id="{C9F3E1A1-3FB4-4D79-A91E-91B8B054A6AE}"/>
              </a:ext>
            </a:extLst>
          </p:cNvPr>
          <p:cNvSpPr/>
          <p:nvPr/>
        </p:nvSpPr>
        <p:spPr>
          <a:xfrm>
            <a:off x="6147167" y="1802422"/>
            <a:ext cx="5763480" cy="237099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Get-Alias –Definition get-</a:t>
            </a:r>
            <a:r>
              <a:rPr lang="nl-NL" dirty="0" err="1"/>
              <a:t>process</a:t>
            </a:r>
            <a:endParaRPr lang="nl-NL" dirty="0"/>
          </a:p>
          <a:p>
            <a:pPr algn="ctr"/>
            <a:endParaRPr lang="nl-NL" dirty="0"/>
          </a:p>
        </p:txBody>
      </p:sp>
    </p:spTree>
    <p:extLst>
      <p:ext uri="{BB962C8B-B14F-4D97-AF65-F5344CB8AC3E}">
        <p14:creationId xmlns:p14="http://schemas.microsoft.com/office/powerpoint/2010/main" val="258102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normAutofit/>
          </a:bodyPr>
          <a:lstStyle/>
          <a:p>
            <a:r>
              <a:rPr lang="nl-NL" sz="2000" dirty="0"/>
              <a:t>We runnen onderstaand </a:t>
            </a:r>
            <a:r>
              <a:rPr lang="nl-NL" sz="2000" dirty="0" err="1"/>
              <a:t>command</a:t>
            </a:r>
            <a:r>
              <a:rPr lang="nl-NL" sz="2000" dirty="0"/>
              <a:t>. Wat is het resultaat?</a:t>
            </a:r>
            <a:br>
              <a:rPr lang="nl-NL" sz="2000" dirty="0"/>
            </a:br>
            <a:r>
              <a:rPr lang="nl-NL" sz="2000" dirty="0"/>
              <a:t>get-</a:t>
            </a:r>
            <a:r>
              <a:rPr lang="nl-NL" sz="2000" dirty="0" err="1"/>
              <a:t>process</a:t>
            </a:r>
            <a:r>
              <a:rPr lang="nl-NL" sz="2000" dirty="0"/>
              <a:t> | select-object </a:t>
            </a:r>
            <a:r>
              <a:rPr lang="nl-NL" sz="2000" dirty="0" err="1"/>
              <a:t>Name,id</a:t>
            </a:r>
            <a:r>
              <a:rPr lang="nl-NL" sz="2000" dirty="0"/>
              <a:t> |</a:t>
            </a:r>
            <a:r>
              <a:rPr lang="nl-NL" sz="2000" dirty="0" err="1"/>
              <a:t>sort</a:t>
            </a:r>
            <a:r>
              <a:rPr lang="nl-NL" sz="2000" dirty="0"/>
              <a:t>-object </a:t>
            </a:r>
            <a:r>
              <a:rPr lang="nl-NL" sz="2000" dirty="0" err="1"/>
              <a:t>vm</a:t>
            </a:r>
            <a:r>
              <a:rPr lang="nl-NL" sz="2000" dirty="0"/>
              <a:t> -</a:t>
            </a:r>
            <a:r>
              <a:rPr lang="nl-NL" sz="2000" dirty="0" err="1"/>
              <a:t>decending</a:t>
            </a:r>
            <a:endParaRPr lang="nl-NL" sz="2000" dirty="0"/>
          </a:p>
        </p:txBody>
      </p:sp>
      <p:sp>
        <p:nvSpPr>
          <p:cNvPr id="3" name="Tijdelijke aanduiding voor inhoud 2">
            <a:extLst>
              <a:ext uri="{FF2B5EF4-FFF2-40B4-BE49-F238E27FC236}">
                <a16:creationId xmlns:a16="http://schemas.microsoft.com/office/drawing/2014/main" id="{FB45B37E-6EC6-4C58-A120-BDBEA4B48F7A}"/>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Alle processen gesorteerd op naam in alfabetische volgorde</a:t>
            </a:r>
          </a:p>
        </p:txBody>
      </p:sp>
      <p:sp>
        <p:nvSpPr>
          <p:cNvPr id="9" name="Rechthoek 8">
            <a:extLst>
              <a:ext uri="{FF2B5EF4-FFF2-40B4-BE49-F238E27FC236}">
                <a16:creationId xmlns:a16="http://schemas.microsoft.com/office/drawing/2014/main" id="{2835EB89-D5B5-4B91-96FA-F70A5CDFAD95}"/>
              </a:ext>
            </a:extLst>
          </p:cNvPr>
          <p:cNvSpPr/>
          <p:nvPr/>
        </p:nvSpPr>
        <p:spPr>
          <a:xfrm>
            <a:off x="6147166" y="2666999"/>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Alle processen met alleen de </a:t>
            </a:r>
            <a:r>
              <a:rPr lang="nl-NL" dirty="0" err="1"/>
              <a:t>properties</a:t>
            </a:r>
            <a:r>
              <a:rPr lang="nl-NL" dirty="0"/>
              <a:t> naam en ID, gesorteerd op </a:t>
            </a:r>
            <a:r>
              <a:rPr lang="nl-NL" dirty="0" err="1"/>
              <a:t>vm</a:t>
            </a:r>
            <a:r>
              <a:rPr lang="nl-NL" dirty="0"/>
              <a:t> van klein naar groot.</a:t>
            </a:r>
          </a:p>
        </p:txBody>
      </p:sp>
      <p:sp>
        <p:nvSpPr>
          <p:cNvPr id="10" name="Rechthoek 9">
            <a:extLst>
              <a:ext uri="{FF2B5EF4-FFF2-40B4-BE49-F238E27FC236}">
                <a16:creationId xmlns:a16="http://schemas.microsoft.com/office/drawing/2014/main" id="{2645E54F-CFA2-48EC-B620-19F4B4BBD4AD}"/>
              </a:ext>
            </a:extLst>
          </p:cNvPr>
          <p:cNvSpPr/>
          <p:nvPr/>
        </p:nvSpPr>
        <p:spPr>
          <a:xfrm>
            <a:off x="1141413" y="4290646"/>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Alle processen met alleen de </a:t>
            </a:r>
            <a:r>
              <a:rPr lang="nl-NL" dirty="0" err="1"/>
              <a:t>properties</a:t>
            </a:r>
            <a:r>
              <a:rPr lang="nl-NL" dirty="0"/>
              <a:t> naam en ID, gesorteerd op </a:t>
            </a:r>
            <a:r>
              <a:rPr lang="nl-NL" dirty="0" err="1"/>
              <a:t>vm</a:t>
            </a:r>
            <a:r>
              <a:rPr lang="nl-NL" dirty="0"/>
              <a:t> van groot naar klein.</a:t>
            </a:r>
          </a:p>
          <a:p>
            <a:pPr algn="ctr"/>
            <a:endParaRPr lang="nl-NL" dirty="0"/>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Geen output.</a:t>
            </a:r>
          </a:p>
        </p:txBody>
      </p:sp>
      <p:sp>
        <p:nvSpPr>
          <p:cNvPr id="12" name="Rechthoek 11">
            <a:extLst>
              <a:ext uri="{FF2B5EF4-FFF2-40B4-BE49-F238E27FC236}">
                <a16:creationId xmlns:a16="http://schemas.microsoft.com/office/drawing/2014/main" id="{9C963EDB-F60A-40DF-BD71-EE14341931AA}"/>
              </a:ext>
            </a:extLst>
          </p:cNvPr>
          <p:cNvSpPr/>
          <p:nvPr/>
        </p:nvSpPr>
        <p:spPr>
          <a:xfrm>
            <a:off x="419451" y="2130804"/>
            <a:ext cx="5622204" cy="2060197"/>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Alle processen gesorteerd op naam in alfabetische volgorde</a:t>
            </a:r>
          </a:p>
        </p:txBody>
      </p:sp>
    </p:spTree>
    <p:extLst>
      <p:ext uri="{BB962C8B-B14F-4D97-AF65-F5344CB8AC3E}">
        <p14:creationId xmlns:p14="http://schemas.microsoft.com/office/powerpoint/2010/main" val="65942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A6D129-F9FC-4CAC-9741-D9B823EDF1DF}"/>
              </a:ext>
            </a:extLst>
          </p:cNvPr>
          <p:cNvSpPr>
            <a:spLocks noGrp="1"/>
          </p:cNvSpPr>
          <p:nvPr>
            <p:ph type="title"/>
          </p:nvPr>
        </p:nvSpPr>
        <p:spPr>
          <a:xfrm>
            <a:off x="528506" y="609600"/>
            <a:ext cx="10518905" cy="1905000"/>
          </a:xfrm>
        </p:spPr>
        <p:txBody>
          <a:bodyPr/>
          <a:lstStyle/>
          <a:p>
            <a:r>
              <a:rPr lang="nl-NL" dirty="0">
                <a:solidFill>
                  <a:srgbClr val="FFC000"/>
                </a:solidFill>
              </a:rPr>
              <a:t>Voorstellen: Mark van de Waarsenburg</a:t>
            </a:r>
          </a:p>
        </p:txBody>
      </p:sp>
      <p:sp>
        <p:nvSpPr>
          <p:cNvPr id="3" name="Tijdelijke aanduiding voor inhoud 2">
            <a:extLst>
              <a:ext uri="{FF2B5EF4-FFF2-40B4-BE49-F238E27FC236}">
                <a16:creationId xmlns:a16="http://schemas.microsoft.com/office/drawing/2014/main" id="{8B5521AE-FD51-423F-9BB1-6891CDE0E062}"/>
              </a:ext>
            </a:extLst>
          </p:cNvPr>
          <p:cNvSpPr>
            <a:spLocks noGrp="1"/>
          </p:cNvSpPr>
          <p:nvPr>
            <p:ph idx="1"/>
          </p:nvPr>
        </p:nvSpPr>
        <p:spPr>
          <a:xfrm>
            <a:off x="654851" y="2004180"/>
            <a:ext cx="5519446" cy="2280860"/>
          </a:xfrm>
        </p:spPr>
        <p:txBody>
          <a:bodyPr/>
          <a:lstStyle/>
          <a:p>
            <a:pPr>
              <a:lnSpc>
                <a:spcPts val="2400"/>
              </a:lnSpc>
              <a:buFont typeface="Arial" panose="020B0604020202020204" pitchFamily="34" charset="0"/>
              <a:buChar char="•"/>
            </a:pPr>
            <a:r>
              <a:rPr lang="nl-NL" dirty="0">
                <a:solidFill>
                  <a:schemeClr val="tx1"/>
                </a:solidFill>
                <a:effectLst>
                  <a:glow rad="38100">
                    <a:schemeClr val="bg1">
                      <a:lumMod val="50000"/>
                      <a:lumOff val="50000"/>
                      <a:alpha val="20000"/>
                    </a:schemeClr>
                  </a:glow>
                </a:effectLst>
                <a:latin typeface="+mj-lt"/>
              </a:rPr>
              <a:t>Werkzaam in IT sinds 1998</a:t>
            </a:r>
          </a:p>
          <a:p>
            <a:pPr>
              <a:lnSpc>
                <a:spcPts val="2400"/>
              </a:lnSpc>
              <a:buFont typeface="Arial" panose="020B0604020202020204" pitchFamily="34" charset="0"/>
              <a:buChar char="•"/>
            </a:pPr>
            <a:r>
              <a:rPr lang="en-US" altLang="nl-NL" dirty="0" err="1">
                <a:solidFill>
                  <a:schemeClr val="tx1"/>
                </a:solidFill>
                <a:effectLst>
                  <a:glow rad="38100">
                    <a:schemeClr val="bg1">
                      <a:lumMod val="50000"/>
                      <a:lumOff val="50000"/>
                      <a:alpha val="20000"/>
                    </a:schemeClr>
                  </a:glow>
                </a:effectLst>
                <a:latin typeface="+mj-lt"/>
              </a:rPr>
              <a:t>Technisch</a:t>
            </a:r>
            <a:r>
              <a:rPr lang="en-US" altLang="nl-NL" dirty="0">
                <a:solidFill>
                  <a:schemeClr val="tx1"/>
                </a:solidFill>
                <a:effectLst>
                  <a:glow rad="38100">
                    <a:schemeClr val="bg1">
                      <a:lumMod val="50000"/>
                      <a:lumOff val="50000"/>
                      <a:alpha val="20000"/>
                    </a:schemeClr>
                  </a:glow>
                </a:effectLst>
                <a:latin typeface="+mj-lt"/>
              </a:rPr>
              <a:t> Cloud Consultant </a:t>
            </a:r>
            <a:endParaRPr lang="nl-NL" dirty="0">
              <a:solidFill>
                <a:schemeClr val="tx1"/>
              </a:solidFill>
              <a:effectLst>
                <a:glow rad="38100">
                  <a:schemeClr val="bg1">
                    <a:lumMod val="50000"/>
                    <a:lumOff val="50000"/>
                    <a:alpha val="20000"/>
                  </a:schemeClr>
                </a:glow>
              </a:effectLst>
              <a:latin typeface="+mj-lt"/>
            </a:endParaRPr>
          </a:p>
          <a:p>
            <a:pPr>
              <a:lnSpc>
                <a:spcPts val="2400"/>
              </a:lnSpc>
              <a:buFont typeface="Arial" panose="020B0604020202020204" pitchFamily="34" charset="0"/>
              <a:buChar char="•"/>
            </a:pPr>
            <a:r>
              <a:rPr lang="nl-NL" dirty="0">
                <a:solidFill>
                  <a:schemeClr val="tx1"/>
                </a:solidFill>
                <a:effectLst>
                  <a:glow rad="38100">
                    <a:schemeClr val="bg1">
                      <a:lumMod val="50000"/>
                      <a:lumOff val="50000"/>
                      <a:alpha val="20000"/>
                    </a:schemeClr>
                  </a:glow>
                </a:effectLst>
                <a:latin typeface="+mj-lt"/>
              </a:rPr>
              <a:t>Werk sinds 2010 met Powershell</a:t>
            </a:r>
          </a:p>
          <a:p>
            <a:pPr>
              <a:lnSpc>
                <a:spcPts val="2400"/>
              </a:lnSpc>
              <a:buFont typeface="Arial" panose="020B0604020202020204" pitchFamily="34" charset="0"/>
              <a:buChar char="•"/>
            </a:pPr>
            <a:r>
              <a:rPr lang="nl-NL" dirty="0" err="1">
                <a:solidFill>
                  <a:schemeClr val="tx1"/>
                </a:solidFill>
                <a:effectLst>
                  <a:glow rad="38100">
                    <a:schemeClr val="bg1">
                      <a:lumMod val="50000"/>
                      <a:lumOff val="50000"/>
                      <a:alpha val="20000"/>
                    </a:schemeClr>
                  </a:glow>
                </a:effectLst>
                <a:latin typeface="+mj-lt"/>
              </a:rPr>
              <a:t>Introduction</a:t>
            </a:r>
            <a:r>
              <a:rPr lang="nl-NL" dirty="0">
                <a:solidFill>
                  <a:schemeClr val="tx1"/>
                </a:solidFill>
                <a:effectLst>
                  <a:glow rad="38100">
                    <a:schemeClr val="bg1">
                      <a:lumMod val="50000"/>
                      <a:lumOff val="50000"/>
                      <a:alpha val="20000"/>
                    </a:schemeClr>
                  </a:glow>
                </a:effectLst>
                <a:latin typeface="+mj-lt"/>
              </a:rPr>
              <a:t> to Powershell  at  </a:t>
            </a:r>
          </a:p>
          <a:p>
            <a:pPr marL="0" indent="0">
              <a:lnSpc>
                <a:spcPts val="2400"/>
              </a:lnSpc>
              <a:buNone/>
            </a:pPr>
            <a:endParaRPr lang="nl-NL" dirty="0">
              <a:solidFill>
                <a:schemeClr val="tx1"/>
              </a:solidFill>
              <a:effectLst>
                <a:glow rad="38100">
                  <a:schemeClr val="bg1">
                    <a:lumMod val="50000"/>
                    <a:lumOff val="50000"/>
                    <a:alpha val="20000"/>
                  </a:schemeClr>
                </a:glow>
              </a:effectLst>
              <a:latin typeface="+mj-lt"/>
            </a:endParaRPr>
          </a:p>
        </p:txBody>
      </p:sp>
      <p:sp>
        <p:nvSpPr>
          <p:cNvPr id="4" name="Tijdelijke aanduiding voor datum 3">
            <a:extLst>
              <a:ext uri="{FF2B5EF4-FFF2-40B4-BE49-F238E27FC236}">
                <a16:creationId xmlns:a16="http://schemas.microsoft.com/office/drawing/2014/main" id="{5FDF12DE-60F4-4B3C-8AAC-AFDD82581614}"/>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7EA8E4CD-DC90-40D5-999B-CBE956C31D4B}"/>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97B1A101-0A1F-4B5A-B457-1716DC4EB87D}"/>
              </a:ext>
            </a:extLst>
          </p:cNvPr>
          <p:cNvSpPr>
            <a:spLocks noGrp="1"/>
          </p:cNvSpPr>
          <p:nvPr>
            <p:ph type="sldNum" sz="quarter" idx="12"/>
          </p:nvPr>
        </p:nvSpPr>
        <p:spPr/>
        <p:txBody>
          <a:bodyPr/>
          <a:lstStyle/>
          <a:p>
            <a:fld id="{D57F1E4F-1CFF-5643-939E-217C01CDF565}" type="slidenum">
              <a:rPr lang="en-US" smtClean="0"/>
              <a:pPr/>
              <a:t>2</a:t>
            </a:fld>
            <a:endParaRPr lang="en-US" dirty="0"/>
          </a:p>
        </p:txBody>
      </p:sp>
      <p:grpSp>
        <p:nvGrpSpPr>
          <p:cNvPr id="48" name="Groep 47">
            <a:extLst>
              <a:ext uri="{FF2B5EF4-FFF2-40B4-BE49-F238E27FC236}">
                <a16:creationId xmlns:a16="http://schemas.microsoft.com/office/drawing/2014/main" id="{F9460137-BAB0-447D-9386-ABA2E2EF6920}"/>
              </a:ext>
            </a:extLst>
          </p:cNvPr>
          <p:cNvGrpSpPr/>
          <p:nvPr/>
        </p:nvGrpSpPr>
        <p:grpSpPr>
          <a:xfrm>
            <a:off x="6268130" y="3999687"/>
            <a:ext cx="5771625" cy="2161197"/>
            <a:chOff x="1730055" y="3999687"/>
            <a:chExt cx="4543734" cy="2161197"/>
          </a:xfrm>
        </p:grpSpPr>
        <p:grpSp>
          <p:nvGrpSpPr>
            <p:cNvPr id="37" name="Groep 36">
              <a:extLst>
                <a:ext uri="{FF2B5EF4-FFF2-40B4-BE49-F238E27FC236}">
                  <a16:creationId xmlns:a16="http://schemas.microsoft.com/office/drawing/2014/main" id="{02D5078D-A383-42DF-9134-A9346EFA3421}"/>
                </a:ext>
              </a:extLst>
            </p:cNvPr>
            <p:cNvGrpSpPr/>
            <p:nvPr/>
          </p:nvGrpSpPr>
          <p:grpSpPr>
            <a:xfrm>
              <a:off x="1749105" y="4866808"/>
              <a:ext cx="4470943" cy="346933"/>
              <a:chOff x="7227116" y="4331349"/>
              <a:chExt cx="4470943" cy="346933"/>
            </a:xfrm>
          </p:grpSpPr>
          <p:sp>
            <p:nvSpPr>
              <p:cNvPr id="19" name="Tekstvak 18">
                <a:extLst>
                  <a:ext uri="{FF2B5EF4-FFF2-40B4-BE49-F238E27FC236}">
                    <a16:creationId xmlns:a16="http://schemas.microsoft.com/office/drawing/2014/main" id="{1A11DD1F-6EF9-4041-8C10-585B90AB2EF8}"/>
                  </a:ext>
                </a:extLst>
              </p:cNvPr>
              <p:cNvSpPr txBox="1"/>
              <p:nvPr/>
            </p:nvSpPr>
            <p:spPr>
              <a:xfrm>
                <a:off x="7621518" y="4331349"/>
                <a:ext cx="4076541" cy="276999"/>
              </a:xfrm>
              <a:prstGeom prst="rect">
                <a:avLst/>
              </a:prstGeom>
              <a:noFill/>
            </p:spPr>
            <p:txBody>
              <a:bodyPr wrap="square" rtlCol="0">
                <a:spAutoFit/>
              </a:bodyPr>
              <a:lstStyle/>
              <a:p>
                <a:r>
                  <a:rPr lang="nl-NL" sz="1200" dirty="0">
                    <a:hlinkClick r:id="rId2"/>
                  </a:rPr>
                  <a:t>https://d2c-it.nl/blog/</a:t>
                </a:r>
                <a:endParaRPr lang="nl-NL" sz="1200" dirty="0"/>
              </a:p>
            </p:txBody>
          </p:sp>
          <p:pic>
            <p:nvPicPr>
              <p:cNvPr id="25" name="Afbeelding 24">
                <a:extLst>
                  <a:ext uri="{FF2B5EF4-FFF2-40B4-BE49-F238E27FC236}">
                    <a16:creationId xmlns:a16="http://schemas.microsoft.com/office/drawing/2014/main" id="{9218DECE-7880-43C9-8275-FAC7912A68C1}"/>
                  </a:ext>
                </a:extLst>
              </p:cNvPr>
              <p:cNvPicPr>
                <a:picLocks noChangeAspect="1"/>
              </p:cNvPicPr>
              <p:nvPr/>
            </p:nvPicPr>
            <p:blipFill>
              <a:blip r:embed="rId3"/>
              <a:stretch>
                <a:fillRect/>
              </a:stretch>
            </p:blipFill>
            <p:spPr>
              <a:xfrm>
                <a:off x="7227116" y="4333795"/>
                <a:ext cx="344487" cy="344487"/>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grpSp>
        <p:grpSp>
          <p:nvGrpSpPr>
            <p:cNvPr id="29" name="Groep 28">
              <a:extLst>
                <a:ext uri="{FF2B5EF4-FFF2-40B4-BE49-F238E27FC236}">
                  <a16:creationId xmlns:a16="http://schemas.microsoft.com/office/drawing/2014/main" id="{D1AFF651-7AC7-4D3B-A9C9-AE98612F91D2}"/>
                </a:ext>
              </a:extLst>
            </p:cNvPr>
            <p:cNvGrpSpPr/>
            <p:nvPr/>
          </p:nvGrpSpPr>
          <p:grpSpPr>
            <a:xfrm>
              <a:off x="1770340" y="5373286"/>
              <a:ext cx="3795875" cy="646331"/>
              <a:chOff x="7248351" y="4837827"/>
              <a:chExt cx="3795875" cy="646331"/>
            </a:xfrm>
          </p:grpSpPr>
          <p:pic>
            <p:nvPicPr>
              <p:cNvPr id="15" name="Afbeelding 14">
                <a:extLst>
                  <a:ext uri="{FF2B5EF4-FFF2-40B4-BE49-F238E27FC236}">
                    <a16:creationId xmlns:a16="http://schemas.microsoft.com/office/drawing/2014/main" id="{2AF238AD-EE18-4B32-A1F0-4AD481142148}"/>
                  </a:ext>
                </a:extLst>
              </p:cNvPr>
              <p:cNvPicPr>
                <a:picLocks noChangeAspect="1"/>
              </p:cNvPicPr>
              <p:nvPr/>
            </p:nvPicPr>
            <p:blipFill>
              <a:blip r:embed="rId4"/>
              <a:stretch>
                <a:fillRect/>
              </a:stretch>
            </p:blipFill>
            <p:spPr>
              <a:xfrm>
                <a:off x="7248351" y="4837827"/>
                <a:ext cx="304800" cy="304800"/>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17" name="Tekstvak 16">
                <a:extLst>
                  <a:ext uri="{FF2B5EF4-FFF2-40B4-BE49-F238E27FC236}">
                    <a16:creationId xmlns:a16="http://schemas.microsoft.com/office/drawing/2014/main" id="{AA139BC9-EB0E-4F53-AC13-EF2908F0575C}"/>
                  </a:ext>
                </a:extLst>
              </p:cNvPr>
              <p:cNvSpPr txBox="1"/>
              <p:nvPr/>
            </p:nvSpPr>
            <p:spPr>
              <a:xfrm>
                <a:off x="7621518" y="4837827"/>
                <a:ext cx="3422708" cy="646331"/>
              </a:xfrm>
              <a:prstGeom prst="rect">
                <a:avLst/>
              </a:prstGeom>
              <a:noFill/>
            </p:spPr>
            <p:txBody>
              <a:bodyPr wrap="square" rtlCol="0">
                <a:spAutoFit/>
              </a:bodyPr>
              <a:lstStyle/>
              <a:p>
                <a:r>
                  <a:rPr lang="nl-NL" sz="1200" dirty="0">
                    <a:hlinkClick r:id="rId5"/>
                  </a:rPr>
                  <a:t>https://github.com/D2CIT</a:t>
                </a:r>
                <a:r>
                  <a:rPr lang="nl-NL" sz="1200" dirty="0"/>
                  <a:t> </a:t>
                </a:r>
                <a:endParaRPr lang="nl-NL" sz="1200" dirty="0">
                  <a:hlinkClick r:id="rId6"/>
                </a:endParaRPr>
              </a:p>
              <a:p>
                <a:r>
                  <a:rPr lang="nl-NL" sz="1200" dirty="0">
                    <a:hlinkClick r:id="rId6"/>
                  </a:rPr>
                  <a:t>https://github.com/D2CIT/IntroductionPowershell</a:t>
                </a:r>
                <a:endParaRPr lang="nl-NL" sz="1200" dirty="0"/>
              </a:p>
              <a:p>
                <a:endParaRPr lang="nl-NL" sz="1200" dirty="0"/>
              </a:p>
            </p:txBody>
          </p:sp>
        </p:grpSp>
        <p:grpSp>
          <p:nvGrpSpPr>
            <p:cNvPr id="28" name="Groep 27">
              <a:extLst>
                <a:ext uri="{FF2B5EF4-FFF2-40B4-BE49-F238E27FC236}">
                  <a16:creationId xmlns:a16="http://schemas.microsoft.com/office/drawing/2014/main" id="{D5EA1EB8-85BC-4233-AA49-4D0701F8B706}"/>
                </a:ext>
              </a:extLst>
            </p:cNvPr>
            <p:cNvGrpSpPr/>
            <p:nvPr/>
          </p:nvGrpSpPr>
          <p:grpSpPr>
            <a:xfrm>
              <a:off x="1730055" y="3999687"/>
              <a:ext cx="4543734" cy="830997"/>
              <a:chOff x="7208066" y="3464228"/>
              <a:chExt cx="4543734" cy="830997"/>
            </a:xfrm>
          </p:grpSpPr>
          <p:pic>
            <p:nvPicPr>
              <p:cNvPr id="13" name="Afbeelding 12">
                <a:extLst>
                  <a:ext uri="{FF2B5EF4-FFF2-40B4-BE49-F238E27FC236}">
                    <a16:creationId xmlns:a16="http://schemas.microsoft.com/office/drawing/2014/main" id="{7B855EC5-D595-47F8-B147-A2DE7C85B685}"/>
                  </a:ext>
                </a:extLst>
              </p:cNvPr>
              <p:cNvPicPr>
                <a:picLocks noChangeAspect="1"/>
              </p:cNvPicPr>
              <p:nvPr/>
            </p:nvPicPr>
            <p:blipFill>
              <a:blip r:embed="rId7"/>
              <a:stretch>
                <a:fillRect/>
              </a:stretch>
            </p:blipFill>
            <p:spPr>
              <a:xfrm>
                <a:off x="7208066" y="3466325"/>
                <a:ext cx="323850" cy="323850"/>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18" name="Tekstvak 17">
                <a:extLst>
                  <a:ext uri="{FF2B5EF4-FFF2-40B4-BE49-F238E27FC236}">
                    <a16:creationId xmlns:a16="http://schemas.microsoft.com/office/drawing/2014/main" id="{DD4BA272-2287-409F-86F9-A145887B9BDB}"/>
                  </a:ext>
                </a:extLst>
              </p:cNvPr>
              <p:cNvSpPr txBox="1"/>
              <p:nvPr/>
            </p:nvSpPr>
            <p:spPr>
              <a:xfrm>
                <a:off x="7621516" y="3464228"/>
                <a:ext cx="4130284" cy="830997"/>
              </a:xfrm>
              <a:prstGeom prst="rect">
                <a:avLst/>
              </a:prstGeom>
              <a:noFill/>
            </p:spPr>
            <p:txBody>
              <a:bodyPr wrap="square" rtlCol="0">
                <a:spAutoFit/>
              </a:bodyPr>
              <a:lstStyle/>
              <a:p>
                <a:r>
                  <a:rPr lang="nl-NL" sz="1200" dirty="0"/>
                  <a:t>https://www.linkedin.com/in/mark-van-de-waarsenburg-8b201414/</a:t>
                </a:r>
                <a:br>
                  <a:rPr lang="nl-NL" sz="1200" dirty="0"/>
                </a:br>
                <a:endParaRPr lang="nl-NL" sz="1200" dirty="0"/>
              </a:p>
              <a:p>
                <a:r>
                  <a:rPr lang="nl-NL" sz="1200" dirty="0"/>
                  <a:t>https://www.linkedin.com/company/d2c-it/</a:t>
                </a:r>
              </a:p>
            </p:txBody>
          </p:sp>
        </p:grpSp>
        <p:grpSp>
          <p:nvGrpSpPr>
            <p:cNvPr id="36" name="Groep 35">
              <a:extLst>
                <a:ext uri="{FF2B5EF4-FFF2-40B4-BE49-F238E27FC236}">
                  <a16:creationId xmlns:a16="http://schemas.microsoft.com/office/drawing/2014/main" id="{351002F9-1D76-40C7-A285-C3BA817BF5F0}"/>
                </a:ext>
              </a:extLst>
            </p:cNvPr>
            <p:cNvGrpSpPr/>
            <p:nvPr/>
          </p:nvGrpSpPr>
          <p:grpSpPr>
            <a:xfrm>
              <a:off x="1770341" y="5834664"/>
              <a:ext cx="1692758" cy="326220"/>
              <a:chOff x="7248352" y="5299205"/>
              <a:chExt cx="1692758" cy="326220"/>
            </a:xfrm>
          </p:grpSpPr>
          <p:pic>
            <p:nvPicPr>
              <p:cNvPr id="33" name="Afbeelding 32">
                <a:extLst>
                  <a:ext uri="{FF2B5EF4-FFF2-40B4-BE49-F238E27FC236}">
                    <a16:creationId xmlns:a16="http://schemas.microsoft.com/office/drawing/2014/main" id="{60BEC8A6-F821-48ED-B0AC-0E6C32FF153F}"/>
                  </a:ext>
                </a:extLst>
              </p:cNvPr>
              <p:cNvPicPr>
                <a:picLocks noChangeAspect="1"/>
              </p:cNvPicPr>
              <p:nvPr/>
            </p:nvPicPr>
            <p:blipFill>
              <a:blip r:embed="rId8"/>
              <a:stretch>
                <a:fillRect/>
              </a:stretch>
            </p:blipFill>
            <p:spPr>
              <a:xfrm>
                <a:off x="7248352" y="5302173"/>
                <a:ext cx="323252" cy="323252"/>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34" name="Tekstvak 33">
                <a:extLst>
                  <a:ext uri="{FF2B5EF4-FFF2-40B4-BE49-F238E27FC236}">
                    <a16:creationId xmlns:a16="http://schemas.microsoft.com/office/drawing/2014/main" id="{5A5A2B42-CCB7-47BB-BDA0-1B9902F26612}"/>
                  </a:ext>
                </a:extLst>
              </p:cNvPr>
              <p:cNvSpPr txBox="1"/>
              <p:nvPr/>
            </p:nvSpPr>
            <p:spPr>
              <a:xfrm>
                <a:off x="7621518" y="5299205"/>
                <a:ext cx="1319592" cy="276999"/>
              </a:xfrm>
              <a:prstGeom prst="rect">
                <a:avLst/>
              </a:prstGeom>
              <a:noFill/>
            </p:spPr>
            <p:txBody>
              <a:bodyPr wrap="square" rtlCol="0">
                <a:spAutoFit/>
              </a:bodyPr>
              <a:lstStyle/>
              <a:p>
                <a:r>
                  <a:rPr lang="nl-NL" sz="1200" dirty="0"/>
                  <a:t>https://d2c-it.nl</a:t>
                </a:r>
              </a:p>
            </p:txBody>
          </p:sp>
        </p:grpSp>
      </p:grpSp>
      <p:pic>
        <p:nvPicPr>
          <p:cNvPr id="53" name="Picture 2">
            <a:extLst>
              <a:ext uri="{FF2B5EF4-FFF2-40B4-BE49-F238E27FC236}">
                <a16:creationId xmlns:a16="http://schemas.microsoft.com/office/drawing/2014/main" id="{9D3E0074-F8AF-4AE1-8548-451F308C8E8F}"/>
              </a:ext>
            </a:extLst>
          </p:cNvPr>
          <p:cNvPicPr>
            <a:picLocks noChangeAspect="1"/>
          </p:cNvPicPr>
          <p:nvPr/>
        </p:nvPicPr>
        <p:blipFill>
          <a:blip r:embed="rId9"/>
          <a:stretch>
            <a:fillRect/>
          </a:stretch>
        </p:blipFill>
        <p:spPr>
          <a:xfrm>
            <a:off x="10399068" y="4605567"/>
            <a:ext cx="1474715" cy="1535438"/>
          </a:xfrm>
          <a:prstGeom prst="rect">
            <a:avLst/>
          </a:prstGeom>
        </p:spPr>
      </p:pic>
      <p:pic>
        <p:nvPicPr>
          <p:cNvPr id="22" name="Afbeelding 21">
            <a:hlinkClick r:id="rId10"/>
            <a:extLst>
              <a:ext uri="{FF2B5EF4-FFF2-40B4-BE49-F238E27FC236}">
                <a16:creationId xmlns:a16="http://schemas.microsoft.com/office/drawing/2014/main" id="{D195DD36-1B6F-4C7C-9BB3-C73A001FC856}"/>
              </a:ext>
            </a:extLst>
          </p:cNvPr>
          <p:cNvPicPr>
            <a:picLocks noChangeAspect="1"/>
          </p:cNvPicPr>
          <p:nvPr/>
        </p:nvPicPr>
        <p:blipFill>
          <a:blip r:embed="rId11"/>
          <a:stretch>
            <a:fillRect/>
          </a:stretch>
        </p:blipFill>
        <p:spPr>
          <a:xfrm>
            <a:off x="4956057" y="3049748"/>
            <a:ext cx="1011338" cy="75850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extLst>
      <p:ext uri="{BB962C8B-B14F-4D97-AF65-F5344CB8AC3E}">
        <p14:creationId xmlns:p14="http://schemas.microsoft.com/office/powerpoint/2010/main" val="884484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a:xfrm>
            <a:off x="1141413" y="609600"/>
            <a:ext cx="9905998" cy="1905000"/>
          </a:xfrm>
        </p:spPr>
        <p:txBody>
          <a:bodyPr>
            <a:normAutofit/>
          </a:bodyPr>
          <a:lstStyle/>
          <a:p>
            <a:r>
              <a:rPr lang="nl-NL" sz="2000" dirty="0"/>
              <a:t>Wat is het kortste mogelijke </a:t>
            </a:r>
            <a:r>
              <a:rPr lang="nl-NL" sz="2000" dirty="0" err="1"/>
              <a:t>command</a:t>
            </a:r>
            <a:r>
              <a:rPr lang="nl-NL" sz="2000" dirty="0"/>
              <a:t> voor :</a:t>
            </a:r>
            <a:br>
              <a:rPr lang="nl-NL" sz="2000" dirty="0"/>
            </a:br>
            <a:r>
              <a:rPr lang="nl-NL" sz="1600" dirty="0"/>
              <a:t>get-service  -computer </a:t>
            </a:r>
            <a:r>
              <a:rPr lang="nl-NL" sz="1600" dirty="0" err="1"/>
              <a:t>localhost</a:t>
            </a:r>
            <a:r>
              <a:rPr lang="nl-NL" sz="1600" dirty="0"/>
              <a:t>| </a:t>
            </a:r>
            <a:r>
              <a:rPr lang="nl-NL" sz="1600" dirty="0" err="1"/>
              <a:t>sort</a:t>
            </a:r>
            <a:r>
              <a:rPr lang="nl-NL" sz="1600" dirty="0"/>
              <a:t>-object status | </a:t>
            </a:r>
            <a:r>
              <a:rPr lang="nl-NL" sz="1600" dirty="0" err="1"/>
              <a:t>where</a:t>
            </a:r>
            <a:r>
              <a:rPr lang="nl-NL" sz="1600" dirty="0"/>
              <a:t> {$_.name –like “W*”}</a:t>
            </a:r>
            <a:r>
              <a:rPr lang="nl-NL" sz="2000" dirty="0"/>
              <a:t> </a:t>
            </a:r>
          </a:p>
        </p:txBody>
      </p:sp>
      <p:sp>
        <p:nvSpPr>
          <p:cNvPr id="3" name="Tijdelijke aanduiding voor inhoud 2">
            <a:extLst>
              <a:ext uri="{FF2B5EF4-FFF2-40B4-BE49-F238E27FC236}">
                <a16:creationId xmlns:a16="http://schemas.microsoft.com/office/drawing/2014/main" id="{FB45B37E-6EC6-4C58-A120-BDBEA4B48F7A}"/>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gsv</a:t>
            </a:r>
            <a:r>
              <a:rPr lang="nl-NL" dirty="0"/>
              <a:t> -c . | </a:t>
            </a:r>
            <a:r>
              <a:rPr lang="nl-NL" dirty="0" err="1"/>
              <a:t>sort</a:t>
            </a:r>
            <a:r>
              <a:rPr lang="nl-NL" dirty="0"/>
              <a:t> status | ? name -like w*</a:t>
            </a:r>
          </a:p>
        </p:txBody>
      </p:sp>
      <p:sp>
        <p:nvSpPr>
          <p:cNvPr id="9" name="Rechthoek 8">
            <a:extLst>
              <a:ext uri="{FF2B5EF4-FFF2-40B4-BE49-F238E27FC236}">
                <a16:creationId xmlns:a16="http://schemas.microsoft.com/office/drawing/2014/main" id="{2835EB89-D5B5-4B91-96FA-F70A5CDFAD95}"/>
              </a:ext>
            </a:extLst>
          </p:cNvPr>
          <p:cNvSpPr/>
          <p:nvPr/>
        </p:nvSpPr>
        <p:spPr>
          <a:xfrm>
            <a:off x="6147166" y="2666999"/>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gsv</a:t>
            </a:r>
            <a:r>
              <a:rPr lang="nl-NL" dirty="0"/>
              <a:t> –n w* | </a:t>
            </a:r>
            <a:r>
              <a:rPr lang="nl-NL" dirty="0" err="1"/>
              <a:t>sort</a:t>
            </a:r>
            <a:r>
              <a:rPr lang="nl-NL" dirty="0"/>
              <a:t>-object status</a:t>
            </a:r>
          </a:p>
        </p:txBody>
      </p:sp>
      <p:sp>
        <p:nvSpPr>
          <p:cNvPr id="10" name="Rechthoek 9">
            <a:extLst>
              <a:ext uri="{FF2B5EF4-FFF2-40B4-BE49-F238E27FC236}">
                <a16:creationId xmlns:a16="http://schemas.microsoft.com/office/drawing/2014/main" id="{2645E54F-CFA2-48EC-B620-19F4B4BBD4AD}"/>
              </a:ext>
            </a:extLst>
          </p:cNvPr>
          <p:cNvSpPr/>
          <p:nvPr/>
        </p:nvSpPr>
        <p:spPr>
          <a:xfrm>
            <a:off x="1141413" y="4290646"/>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a:p>
            <a:pPr algn="ctr"/>
            <a:r>
              <a:rPr lang="nl-NL" dirty="0" err="1"/>
              <a:t>gsv</a:t>
            </a:r>
            <a:r>
              <a:rPr lang="nl-NL" dirty="0"/>
              <a:t> -name w*  | </a:t>
            </a:r>
            <a:r>
              <a:rPr lang="nl-NL" dirty="0" err="1"/>
              <a:t>sort</a:t>
            </a:r>
            <a:r>
              <a:rPr lang="nl-NL" dirty="0"/>
              <a:t> status </a:t>
            </a:r>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gsv</a:t>
            </a:r>
            <a:r>
              <a:rPr lang="nl-NL" dirty="0"/>
              <a:t> | </a:t>
            </a:r>
            <a:r>
              <a:rPr lang="nl-NL" dirty="0" err="1"/>
              <a:t>sort</a:t>
            </a:r>
            <a:r>
              <a:rPr lang="nl-NL" dirty="0"/>
              <a:t> -status | ? name –like w*</a:t>
            </a:r>
          </a:p>
        </p:txBody>
      </p:sp>
      <p:sp>
        <p:nvSpPr>
          <p:cNvPr id="13" name="Rechthoek 12">
            <a:extLst>
              <a:ext uri="{FF2B5EF4-FFF2-40B4-BE49-F238E27FC236}">
                <a16:creationId xmlns:a16="http://schemas.microsoft.com/office/drawing/2014/main" id="{041BBF96-91F3-4D52-ACAF-2C6FD5D08764}"/>
              </a:ext>
            </a:extLst>
          </p:cNvPr>
          <p:cNvSpPr/>
          <p:nvPr/>
        </p:nvSpPr>
        <p:spPr>
          <a:xfrm>
            <a:off x="595619" y="4293576"/>
            <a:ext cx="5446038" cy="1904999"/>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a:p>
            <a:pPr algn="ctr"/>
            <a:r>
              <a:rPr lang="nl-NL" dirty="0" err="1"/>
              <a:t>gsv</a:t>
            </a:r>
            <a:r>
              <a:rPr lang="nl-NL" dirty="0"/>
              <a:t> w*  | </a:t>
            </a:r>
            <a:r>
              <a:rPr lang="nl-NL" dirty="0" err="1"/>
              <a:t>sort</a:t>
            </a:r>
            <a:r>
              <a:rPr lang="nl-NL" dirty="0"/>
              <a:t> status </a:t>
            </a:r>
          </a:p>
        </p:txBody>
      </p:sp>
    </p:spTree>
    <p:extLst>
      <p:ext uri="{BB962C8B-B14F-4D97-AF65-F5344CB8AC3E}">
        <p14:creationId xmlns:p14="http://schemas.microsoft.com/office/powerpoint/2010/main" val="2717116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8A39B0-ABF8-4AE4-A54F-AD4B02404C84}"/>
              </a:ext>
            </a:extLst>
          </p:cNvPr>
          <p:cNvSpPr>
            <a:spLocks noGrp="1"/>
          </p:cNvSpPr>
          <p:nvPr>
            <p:ph type="title"/>
          </p:nvPr>
        </p:nvSpPr>
        <p:spPr/>
        <p:txBody>
          <a:bodyPr/>
          <a:lstStyle/>
          <a:p>
            <a:r>
              <a:rPr lang="nl-NL" dirty="0"/>
              <a:t>Write-output </a:t>
            </a:r>
            <a:r>
              <a:rPr lang="nl-NL" dirty="0" err="1"/>
              <a:t>vs</a:t>
            </a:r>
            <a:r>
              <a:rPr lang="nl-NL" dirty="0"/>
              <a:t> </a:t>
            </a:r>
            <a:r>
              <a:rPr lang="nl-NL" dirty="0" err="1"/>
              <a:t>write</a:t>
            </a:r>
            <a:r>
              <a:rPr lang="nl-NL" dirty="0"/>
              <a:t>-host</a:t>
            </a:r>
          </a:p>
        </p:txBody>
      </p:sp>
      <p:sp>
        <p:nvSpPr>
          <p:cNvPr id="4" name="Tijdelijke aanduiding voor datum 3">
            <a:extLst>
              <a:ext uri="{FF2B5EF4-FFF2-40B4-BE49-F238E27FC236}">
                <a16:creationId xmlns:a16="http://schemas.microsoft.com/office/drawing/2014/main" id="{6EC97096-0116-407F-8EEB-4EF60777D2DB}"/>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449852A9-4E64-49E4-BC5B-B652DE15183A}"/>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12D5CD63-9EAF-4941-803B-A5AED9BA6B58}"/>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
        <p:nvSpPr>
          <p:cNvPr id="7" name="Rechthoek 3">
            <a:extLst>
              <a:ext uri="{FF2B5EF4-FFF2-40B4-BE49-F238E27FC236}">
                <a16:creationId xmlns:a16="http://schemas.microsoft.com/office/drawing/2014/main" id="{53BC4042-E01C-4B39-B471-E27A14B51DBB}"/>
              </a:ext>
            </a:extLst>
          </p:cNvPr>
          <p:cNvSpPr/>
          <p:nvPr/>
        </p:nvSpPr>
        <p:spPr>
          <a:xfrm>
            <a:off x="1141413" y="2902327"/>
            <a:ext cx="9797831" cy="64829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solidFill>
                  <a:schemeClr val="tx1">
                    <a:lumMod val="95000"/>
                    <a:lumOff val="5000"/>
                  </a:schemeClr>
                </a:solidFill>
              </a:rPr>
              <a:t>Write-output                                          Out-default</a:t>
            </a:r>
          </a:p>
        </p:txBody>
      </p:sp>
      <p:sp>
        <p:nvSpPr>
          <p:cNvPr id="8" name="PIJL-RECHTS 4">
            <a:extLst>
              <a:ext uri="{FF2B5EF4-FFF2-40B4-BE49-F238E27FC236}">
                <a16:creationId xmlns:a16="http://schemas.microsoft.com/office/drawing/2014/main" id="{A30F0C3E-4CB3-4366-803A-E3D89F1322E7}"/>
              </a:ext>
            </a:extLst>
          </p:cNvPr>
          <p:cNvSpPr/>
          <p:nvPr/>
        </p:nvSpPr>
        <p:spPr>
          <a:xfrm rot="5400000">
            <a:off x="7519836" y="3900184"/>
            <a:ext cx="648299" cy="20334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9" name="Picture 3">
            <a:extLst>
              <a:ext uri="{FF2B5EF4-FFF2-40B4-BE49-F238E27FC236}">
                <a16:creationId xmlns:a16="http://schemas.microsoft.com/office/drawing/2014/main" id="{C923A3D5-B098-4B37-BF1E-25FAA9C6508B}"/>
              </a:ext>
            </a:extLst>
          </p:cNvPr>
          <p:cNvPicPr>
            <a:picLocks noChangeAspect="1" noChangeArrowheads="1"/>
          </p:cNvPicPr>
          <p:nvPr/>
        </p:nvPicPr>
        <p:blipFill>
          <a:blip r:embed="rId2" cstate="print"/>
          <a:srcRect/>
          <a:stretch>
            <a:fillRect/>
          </a:stretch>
        </p:blipFill>
        <p:spPr bwMode="auto">
          <a:xfrm>
            <a:off x="6412529" y="4504532"/>
            <a:ext cx="3399659" cy="1623571"/>
          </a:xfrm>
          <a:prstGeom prst="rect">
            <a:avLst/>
          </a:prstGeom>
          <a:noFill/>
          <a:ln w="9525">
            <a:noFill/>
            <a:miter lim="800000"/>
            <a:headEnd/>
            <a:tailEnd/>
          </a:ln>
        </p:spPr>
      </p:pic>
      <p:sp>
        <p:nvSpPr>
          <p:cNvPr id="10" name="Tekstvak 6">
            <a:extLst>
              <a:ext uri="{FF2B5EF4-FFF2-40B4-BE49-F238E27FC236}">
                <a16:creationId xmlns:a16="http://schemas.microsoft.com/office/drawing/2014/main" id="{E1D8BE30-A5E4-4EF9-86E0-3B2ECD7C2EE7}"/>
              </a:ext>
            </a:extLst>
          </p:cNvPr>
          <p:cNvSpPr txBox="1"/>
          <p:nvPr/>
        </p:nvSpPr>
        <p:spPr>
          <a:xfrm>
            <a:off x="1415713" y="4894676"/>
            <a:ext cx="2101781" cy="523220"/>
          </a:xfrm>
          <a:prstGeom prst="rect">
            <a:avLst/>
          </a:prstGeom>
          <a:noFill/>
        </p:spPr>
        <p:txBody>
          <a:bodyPr wrap="square" rtlCol="0">
            <a:spAutoFit/>
          </a:bodyPr>
          <a:lstStyle/>
          <a:p>
            <a:r>
              <a:rPr lang="nl-NL" sz="2800" dirty="0" err="1"/>
              <a:t>Write-Host</a:t>
            </a:r>
            <a:endParaRPr lang="nl-NL" sz="2800" dirty="0"/>
          </a:p>
        </p:txBody>
      </p:sp>
      <p:sp>
        <p:nvSpPr>
          <p:cNvPr id="11" name="PIJL-RECHTS 7">
            <a:extLst>
              <a:ext uri="{FF2B5EF4-FFF2-40B4-BE49-F238E27FC236}">
                <a16:creationId xmlns:a16="http://schemas.microsoft.com/office/drawing/2014/main" id="{372C5EDB-04E6-4A47-9002-C2E64B62A0C1}"/>
              </a:ext>
            </a:extLst>
          </p:cNvPr>
          <p:cNvSpPr/>
          <p:nvPr/>
        </p:nvSpPr>
        <p:spPr>
          <a:xfrm>
            <a:off x="4063837" y="5067371"/>
            <a:ext cx="818102" cy="19313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PIJL-RECHTS 7">
            <a:extLst>
              <a:ext uri="{FF2B5EF4-FFF2-40B4-BE49-F238E27FC236}">
                <a16:creationId xmlns:a16="http://schemas.microsoft.com/office/drawing/2014/main" id="{CDFB9C41-5D37-4C2C-AE64-794D300F0BEC}"/>
              </a:ext>
            </a:extLst>
          </p:cNvPr>
          <p:cNvSpPr/>
          <p:nvPr/>
        </p:nvSpPr>
        <p:spPr>
          <a:xfrm>
            <a:off x="5594004" y="3169867"/>
            <a:ext cx="892648" cy="21479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12898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animBg="1"/>
      <p:bldP spid="10" grpId="0"/>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7D1377-7369-4023-AA91-7A1538238935}"/>
              </a:ext>
            </a:extLst>
          </p:cNvPr>
          <p:cNvSpPr>
            <a:spLocks noGrp="1"/>
          </p:cNvSpPr>
          <p:nvPr>
            <p:ph type="title"/>
          </p:nvPr>
        </p:nvSpPr>
        <p:spPr/>
        <p:txBody>
          <a:bodyPr/>
          <a:lstStyle/>
          <a:p>
            <a:r>
              <a:rPr lang="nl-NL" dirty="0"/>
              <a:t>Provider</a:t>
            </a:r>
          </a:p>
        </p:txBody>
      </p:sp>
      <p:sp>
        <p:nvSpPr>
          <p:cNvPr id="4" name="Tijdelijke aanduiding voor datum 3">
            <a:extLst>
              <a:ext uri="{FF2B5EF4-FFF2-40B4-BE49-F238E27FC236}">
                <a16:creationId xmlns:a16="http://schemas.microsoft.com/office/drawing/2014/main" id="{7645333C-3DFB-463E-ABD3-234426ECA0C5}"/>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FB365248-3E68-4B04-B756-FC6E1EC92FA5}"/>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824BD3DE-F9A1-469C-A51F-AD6E70FCDC05}"/>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
        <p:nvSpPr>
          <p:cNvPr id="7" name="Subtitle 2">
            <a:extLst>
              <a:ext uri="{FF2B5EF4-FFF2-40B4-BE49-F238E27FC236}">
                <a16:creationId xmlns:a16="http://schemas.microsoft.com/office/drawing/2014/main" id="{D4756FB7-4DCD-4427-95D1-2F3E73D5F3DF}"/>
              </a:ext>
            </a:extLst>
          </p:cNvPr>
          <p:cNvSpPr txBox="1">
            <a:spLocks/>
          </p:cNvSpPr>
          <p:nvPr/>
        </p:nvSpPr>
        <p:spPr>
          <a:xfrm>
            <a:off x="1196849" y="2172749"/>
            <a:ext cx="9221008" cy="330397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solidFill>
                  <a:schemeClr val="tx1"/>
                </a:solidFill>
              </a:rPr>
              <a:t>Wat is </a:t>
            </a:r>
            <a:r>
              <a:rPr lang="en-US" dirty="0" err="1">
                <a:solidFill>
                  <a:schemeClr val="tx1"/>
                </a:solidFill>
              </a:rPr>
              <a:t>een</a:t>
            </a:r>
            <a:r>
              <a:rPr lang="en-US" dirty="0">
                <a:solidFill>
                  <a:schemeClr val="tx1"/>
                </a:solidFill>
              </a:rPr>
              <a:t> Provider?</a:t>
            </a:r>
          </a:p>
          <a:p>
            <a:endParaRPr lang="en-US" dirty="0">
              <a:solidFill>
                <a:schemeClr val="tx1"/>
              </a:solidFill>
            </a:endParaRPr>
          </a:p>
          <a:p>
            <a:pPr marL="342900" indent="-342900">
              <a:buFont typeface="Arial" panose="020B0604020202020204" pitchFamily="34" charset="0"/>
              <a:buChar char="•"/>
            </a:pPr>
            <a:r>
              <a:rPr lang="en-US" dirty="0">
                <a:solidFill>
                  <a:schemeClr val="accent3">
                    <a:lumMod val="60000"/>
                    <a:lumOff val="40000"/>
                  </a:schemeClr>
                </a:solidFill>
              </a:rPr>
              <a:t>Get-</a:t>
            </a:r>
            <a:r>
              <a:rPr lang="en-US" dirty="0" err="1">
                <a:solidFill>
                  <a:schemeClr val="accent3">
                    <a:lumMod val="60000"/>
                    <a:lumOff val="40000"/>
                  </a:schemeClr>
                </a:solidFill>
              </a:rPr>
              <a:t>PsProvider</a:t>
            </a:r>
            <a:r>
              <a:rPr lang="en-US" dirty="0">
                <a:solidFill>
                  <a:schemeClr val="accent3">
                    <a:lumMod val="60000"/>
                    <a:lumOff val="40000"/>
                  </a:schemeClr>
                </a:solidFill>
              </a:rPr>
              <a:t>  </a:t>
            </a:r>
          </a:p>
          <a:p>
            <a:pPr marL="342900" indent="-342900">
              <a:buFont typeface="Arial" panose="020B0604020202020204" pitchFamily="34" charset="0"/>
              <a:buChar char="•"/>
            </a:pPr>
            <a:r>
              <a:rPr lang="en-US" dirty="0">
                <a:solidFill>
                  <a:schemeClr val="accent3">
                    <a:lumMod val="60000"/>
                    <a:lumOff val="40000"/>
                  </a:schemeClr>
                </a:solidFill>
              </a:rPr>
              <a:t>Get-</a:t>
            </a:r>
            <a:r>
              <a:rPr lang="en-US" dirty="0" err="1">
                <a:solidFill>
                  <a:schemeClr val="accent3">
                    <a:lumMod val="60000"/>
                    <a:lumOff val="40000"/>
                  </a:schemeClr>
                </a:solidFill>
              </a:rPr>
              <a:t>PsDrive</a:t>
            </a:r>
            <a:endParaRPr lang="en-US" dirty="0">
              <a:solidFill>
                <a:schemeClr val="accent3">
                  <a:lumMod val="60000"/>
                  <a:lumOff val="40000"/>
                </a:schemeClr>
              </a:solidFill>
            </a:endParaRPr>
          </a:p>
        </p:txBody>
      </p:sp>
      <p:pic>
        <p:nvPicPr>
          <p:cNvPr id="8" name="Picture 3">
            <a:extLst>
              <a:ext uri="{FF2B5EF4-FFF2-40B4-BE49-F238E27FC236}">
                <a16:creationId xmlns:a16="http://schemas.microsoft.com/office/drawing/2014/main" id="{F33081E2-D20D-48AF-8329-7AEB0E260CEE}"/>
              </a:ext>
            </a:extLst>
          </p:cNvPr>
          <p:cNvPicPr>
            <a:picLocks noChangeAspect="1"/>
          </p:cNvPicPr>
          <p:nvPr/>
        </p:nvPicPr>
        <p:blipFill>
          <a:blip r:embed="rId2"/>
          <a:stretch>
            <a:fillRect/>
          </a:stretch>
        </p:blipFill>
        <p:spPr>
          <a:xfrm>
            <a:off x="5171083" y="2271067"/>
            <a:ext cx="6868672" cy="2560010"/>
          </a:xfrm>
          <a:prstGeom prst="rect">
            <a:avLst/>
          </a:prstGeom>
        </p:spPr>
      </p:pic>
      <p:pic>
        <p:nvPicPr>
          <p:cNvPr id="9" name="Picture 14">
            <a:extLst>
              <a:ext uri="{FF2B5EF4-FFF2-40B4-BE49-F238E27FC236}">
                <a16:creationId xmlns:a16="http://schemas.microsoft.com/office/drawing/2014/main" id="{18613C25-8725-4C59-80E1-BBE319A5BA5D}"/>
              </a:ext>
            </a:extLst>
          </p:cNvPr>
          <p:cNvPicPr>
            <a:picLocks noChangeAspect="1"/>
          </p:cNvPicPr>
          <p:nvPr/>
        </p:nvPicPr>
        <p:blipFill>
          <a:blip r:embed="rId3"/>
          <a:stretch>
            <a:fillRect/>
          </a:stretch>
        </p:blipFill>
        <p:spPr>
          <a:xfrm>
            <a:off x="4872665" y="2612918"/>
            <a:ext cx="5739623" cy="2901346"/>
          </a:xfrm>
          <a:prstGeom prst="rect">
            <a:avLst/>
          </a:prstGeom>
        </p:spPr>
      </p:pic>
      <p:pic>
        <p:nvPicPr>
          <p:cNvPr id="10" name="Afbeelding 9">
            <a:extLst>
              <a:ext uri="{FF2B5EF4-FFF2-40B4-BE49-F238E27FC236}">
                <a16:creationId xmlns:a16="http://schemas.microsoft.com/office/drawing/2014/main" id="{884CCF84-6B2F-4842-9467-2EC60C4EA67E}"/>
              </a:ext>
            </a:extLst>
          </p:cNvPr>
          <p:cNvPicPr>
            <a:picLocks noChangeAspect="1"/>
          </p:cNvPicPr>
          <p:nvPr/>
        </p:nvPicPr>
        <p:blipFill>
          <a:blip r:embed="rId4"/>
          <a:stretch>
            <a:fillRect/>
          </a:stretch>
        </p:blipFill>
        <p:spPr>
          <a:xfrm>
            <a:off x="616554" y="4215414"/>
            <a:ext cx="11056873" cy="1993862"/>
          </a:xfrm>
          <a:prstGeom prst="rect">
            <a:avLst/>
          </a:prstGeom>
        </p:spPr>
      </p:pic>
      <p:pic>
        <p:nvPicPr>
          <p:cNvPr id="3" name="Afbeelding 2">
            <a:extLst>
              <a:ext uri="{FF2B5EF4-FFF2-40B4-BE49-F238E27FC236}">
                <a16:creationId xmlns:a16="http://schemas.microsoft.com/office/drawing/2014/main" id="{04AB6808-07F4-42FD-B0D1-86655A4A9931}"/>
              </a:ext>
            </a:extLst>
          </p:cNvPr>
          <p:cNvPicPr>
            <a:picLocks noChangeAspect="1"/>
          </p:cNvPicPr>
          <p:nvPr/>
        </p:nvPicPr>
        <p:blipFill>
          <a:blip r:embed="rId5"/>
          <a:stretch>
            <a:fillRect/>
          </a:stretch>
        </p:blipFill>
        <p:spPr>
          <a:xfrm>
            <a:off x="6284243" y="1600711"/>
            <a:ext cx="5486400" cy="3876675"/>
          </a:xfrm>
          <a:prstGeom prst="rect">
            <a:avLst/>
          </a:prstGeom>
        </p:spPr>
      </p:pic>
    </p:spTree>
    <p:extLst>
      <p:ext uri="{BB962C8B-B14F-4D97-AF65-F5344CB8AC3E}">
        <p14:creationId xmlns:p14="http://schemas.microsoft.com/office/powerpoint/2010/main" val="18290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18244F-28CF-4FBD-BEDC-644650469AB1}"/>
              </a:ext>
            </a:extLst>
          </p:cNvPr>
          <p:cNvSpPr>
            <a:spLocks noGrp="1"/>
          </p:cNvSpPr>
          <p:nvPr>
            <p:ph type="title"/>
          </p:nvPr>
        </p:nvSpPr>
        <p:spPr/>
        <p:txBody>
          <a:bodyPr/>
          <a:lstStyle/>
          <a:p>
            <a:r>
              <a:rPr lang="nl-NL" dirty="0"/>
              <a:t>Provider</a:t>
            </a:r>
          </a:p>
        </p:txBody>
      </p:sp>
      <p:sp>
        <p:nvSpPr>
          <p:cNvPr id="3" name="Tijdelijke aanduiding voor inhoud 2">
            <a:extLst>
              <a:ext uri="{FF2B5EF4-FFF2-40B4-BE49-F238E27FC236}">
                <a16:creationId xmlns:a16="http://schemas.microsoft.com/office/drawing/2014/main" id="{B85166A7-4A06-4C6E-9251-5C33130EF688}"/>
              </a:ext>
            </a:extLst>
          </p:cNvPr>
          <p:cNvSpPr>
            <a:spLocks noGrp="1"/>
          </p:cNvSpPr>
          <p:nvPr>
            <p:ph idx="1"/>
          </p:nvPr>
        </p:nvSpPr>
        <p:spPr>
          <a:xfrm>
            <a:off x="1141413" y="2055303"/>
            <a:ext cx="9905998" cy="4110605"/>
          </a:xfrm>
        </p:spPr>
        <p:txBody>
          <a:bodyPr>
            <a:normAutofit fontScale="70000" lnSpcReduction="20000"/>
          </a:bodyPr>
          <a:lstStyle/>
          <a:p>
            <a:pPr>
              <a:buFont typeface="Arial" panose="020B0604020202020204" pitchFamily="34" charset="0"/>
              <a:buChar char="•"/>
            </a:pPr>
            <a:r>
              <a:rPr lang="nl-NL" sz="2800" dirty="0">
                <a:solidFill>
                  <a:srgbClr val="FF7053"/>
                </a:solidFill>
              </a:rPr>
              <a:t>Set-</a:t>
            </a:r>
            <a:r>
              <a:rPr lang="nl-NL" sz="2800" dirty="0" err="1">
                <a:solidFill>
                  <a:srgbClr val="FF7053"/>
                </a:solidFill>
              </a:rPr>
              <a:t>Location</a:t>
            </a:r>
            <a:r>
              <a:rPr lang="nl-NL" sz="2800" dirty="0">
                <a:solidFill>
                  <a:srgbClr val="FF7053"/>
                </a:solidFill>
              </a:rPr>
              <a:t>			</a:t>
            </a:r>
            <a:r>
              <a:rPr lang="nl-NL" sz="2800" dirty="0">
                <a:solidFill>
                  <a:srgbClr val="FF7053"/>
                </a:solidFill>
                <a:sym typeface="Wingdings" panose="05000000000000000000" pitchFamily="2" charset="2"/>
              </a:rPr>
              <a:t></a:t>
            </a:r>
            <a:r>
              <a:rPr lang="nl-NL" sz="2800" dirty="0">
                <a:solidFill>
                  <a:srgbClr val="FF7053"/>
                </a:solidFill>
              </a:rPr>
              <a:t> cd</a:t>
            </a:r>
            <a:br>
              <a:rPr lang="nl-NL" sz="2800" dirty="0">
                <a:solidFill>
                  <a:srgbClr val="FF7053"/>
                </a:solidFill>
              </a:rPr>
            </a:br>
            <a:br>
              <a:rPr lang="nl-NL" sz="2800" dirty="0"/>
            </a:br>
            <a:r>
              <a:rPr lang="nl-NL" dirty="0"/>
              <a:t>		Set-</a:t>
            </a:r>
            <a:r>
              <a:rPr lang="nl-NL" dirty="0" err="1"/>
              <a:t>Location</a:t>
            </a:r>
            <a:r>
              <a:rPr lang="nl-NL" dirty="0"/>
              <a:t> -</a:t>
            </a:r>
            <a:r>
              <a:rPr lang="nl-NL" dirty="0" err="1"/>
              <a:t>path</a:t>
            </a:r>
            <a:r>
              <a:rPr lang="nl-NL" dirty="0"/>
              <a:t> C:\Windows</a:t>
            </a:r>
            <a:br>
              <a:rPr lang="nl-NL" dirty="0"/>
            </a:br>
            <a:r>
              <a:rPr lang="nl-NL" dirty="0"/>
              <a:t>		cd C:\Windows</a:t>
            </a:r>
          </a:p>
          <a:p>
            <a:pPr>
              <a:buFont typeface="Arial" panose="020B0604020202020204" pitchFamily="34" charset="0"/>
              <a:buChar char="•"/>
            </a:pPr>
            <a:r>
              <a:rPr lang="nl-NL" sz="2800" dirty="0">
                <a:solidFill>
                  <a:srgbClr val="FF7053"/>
                </a:solidFill>
              </a:rPr>
              <a:t>Get-</a:t>
            </a:r>
            <a:r>
              <a:rPr lang="nl-NL" sz="2800" dirty="0" err="1">
                <a:solidFill>
                  <a:srgbClr val="FF7053"/>
                </a:solidFill>
              </a:rPr>
              <a:t>ChildItem</a:t>
            </a:r>
            <a:r>
              <a:rPr lang="nl-NL" sz="2800" dirty="0">
                <a:solidFill>
                  <a:srgbClr val="FF7053"/>
                </a:solidFill>
              </a:rPr>
              <a:t>		</a:t>
            </a:r>
            <a:r>
              <a:rPr lang="nl-NL" sz="2800" dirty="0">
                <a:solidFill>
                  <a:srgbClr val="FF7053"/>
                </a:solidFill>
                <a:sym typeface="Wingdings" panose="05000000000000000000" pitchFamily="2" charset="2"/>
              </a:rPr>
              <a:t></a:t>
            </a:r>
            <a:r>
              <a:rPr lang="nl-NL" sz="2800" dirty="0">
                <a:solidFill>
                  <a:srgbClr val="FF7053"/>
                </a:solidFill>
              </a:rPr>
              <a:t> dir</a:t>
            </a:r>
            <a:br>
              <a:rPr lang="nl-NL" sz="2800" dirty="0">
                <a:solidFill>
                  <a:srgbClr val="FF7053"/>
                </a:solidFill>
              </a:rPr>
            </a:br>
            <a:br>
              <a:rPr lang="nl-NL" sz="2800" dirty="0">
                <a:solidFill>
                  <a:srgbClr val="FF7053"/>
                </a:solidFill>
              </a:rPr>
            </a:br>
            <a:r>
              <a:rPr lang="nl-NL" sz="2800" dirty="0">
                <a:solidFill>
                  <a:srgbClr val="FF7053"/>
                </a:solidFill>
              </a:rPr>
              <a:t>		</a:t>
            </a:r>
            <a:r>
              <a:rPr lang="nl-NL" dirty="0"/>
              <a:t>Get-</a:t>
            </a:r>
            <a:r>
              <a:rPr lang="nl-NL" dirty="0" err="1"/>
              <a:t>ChildItem</a:t>
            </a:r>
            <a:r>
              <a:rPr lang="nl-NL" dirty="0"/>
              <a:t> </a:t>
            </a:r>
            <a:r>
              <a:rPr lang="nl-NL" dirty="0" err="1"/>
              <a:t>hkcu</a:t>
            </a:r>
            <a:r>
              <a:rPr lang="nl-NL" dirty="0"/>
              <a:t>:\software</a:t>
            </a:r>
          </a:p>
          <a:p>
            <a:pPr>
              <a:buFont typeface="Arial" panose="020B0604020202020204" pitchFamily="34" charset="0"/>
              <a:buChar char="•"/>
            </a:pPr>
            <a:r>
              <a:rPr lang="nl-NL" sz="2800" dirty="0">
                <a:solidFill>
                  <a:srgbClr val="FF7053"/>
                </a:solidFill>
              </a:rPr>
              <a:t>New-Item				</a:t>
            </a:r>
            <a:r>
              <a:rPr lang="nl-NL" sz="2800" dirty="0">
                <a:solidFill>
                  <a:srgbClr val="FF7053"/>
                </a:solidFill>
                <a:sym typeface="Wingdings" panose="05000000000000000000" pitchFamily="2" charset="2"/>
              </a:rPr>
              <a:t></a:t>
            </a:r>
            <a:r>
              <a:rPr lang="nl-NL" sz="2800" dirty="0">
                <a:solidFill>
                  <a:srgbClr val="FF7053"/>
                </a:solidFill>
              </a:rPr>
              <a:t> creëer een nieuw item</a:t>
            </a:r>
            <a:br>
              <a:rPr lang="nl-NL" sz="2800" dirty="0">
                <a:solidFill>
                  <a:srgbClr val="FF7053"/>
                </a:solidFill>
              </a:rPr>
            </a:br>
            <a:br>
              <a:rPr lang="nl-NL" sz="2800" dirty="0">
                <a:solidFill>
                  <a:srgbClr val="FF7053"/>
                </a:solidFill>
              </a:rPr>
            </a:br>
            <a:r>
              <a:rPr lang="nl-NL" sz="2800" dirty="0">
                <a:solidFill>
                  <a:srgbClr val="FF7053"/>
                </a:solidFill>
              </a:rPr>
              <a:t>		</a:t>
            </a:r>
            <a:r>
              <a:rPr lang="nl-NL" dirty="0" err="1"/>
              <a:t>mkdir</a:t>
            </a:r>
            <a:r>
              <a:rPr lang="nl-NL" dirty="0"/>
              <a:t> testfolder</a:t>
            </a:r>
          </a:p>
          <a:p>
            <a:pPr>
              <a:buFont typeface="Arial" panose="020B0604020202020204" pitchFamily="34" charset="0"/>
              <a:buChar char="•"/>
            </a:pPr>
            <a:r>
              <a:rPr lang="nl-NL" sz="2800" dirty="0">
                <a:solidFill>
                  <a:srgbClr val="FF7053"/>
                </a:solidFill>
              </a:rPr>
              <a:t>Wildcards / </a:t>
            </a:r>
            <a:r>
              <a:rPr lang="nl-NL" sz="2800" dirty="0" err="1">
                <a:solidFill>
                  <a:srgbClr val="FF7053"/>
                </a:solidFill>
              </a:rPr>
              <a:t>literalpath</a:t>
            </a:r>
            <a:br>
              <a:rPr lang="nl-NL" sz="2800" dirty="0">
                <a:solidFill>
                  <a:srgbClr val="FF7053"/>
                </a:solidFill>
              </a:rPr>
            </a:br>
            <a:br>
              <a:rPr lang="nl-NL" sz="2800" dirty="0">
                <a:solidFill>
                  <a:srgbClr val="FF7053"/>
                </a:solidFill>
              </a:rPr>
            </a:br>
            <a:r>
              <a:rPr lang="nl-NL" sz="2800" dirty="0">
                <a:solidFill>
                  <a:srgbClr val="FF7053"/>
                </a:solidFill>
              </a:rPr>
              <a:t>		</a:t>
            </a:r>
            <a:r>
              <a:rPr lang="nl-NL" dirty="0"/>
              <a:t>Get-Item *.</a:t>
            </a:r>
            <a:r>
              <a:rPr lang="nl-NL" dirty="0" err="1"/>
              <a:t>exe</a:t>
            </a:r>
            <a:br>
              <a:rPr lang="nl-NL" dirty="0"/>
            </a:br>
            <a:r>
              <a:rPr lang="nl-NL" dirty="0"/>
              <a:t>		Set-</a:t>
            </a:r>
            <a:r>
              <a:rPr lang="nl-NL" dirty="0" err="1"/>
              <a:t>Location</a:t>
            </a:r>
            <a:r>
              <a:rPr lang="nl-NL" dirty="0"/>
              <a:t> –</a:t>
            </a:r>
            <a:r>
              <a:rPr lang="nl-NL" dirty="0" err="1"/>
              <a:t>literalpath</a:t>
            </a:r>
            <a:r>
              <a:rPr lang="nl-NL" dirty="0"/>
              <a:t> </a:t>
            </a:r>
            <a:r>
              <a:rPr lang="nl-NL" dirty="0" err="1"/>
              <a:t>hkcu</a:t>
            </a:r>
            <a:r>
              <a:rPr lang="nl-NL" dirty="0"/>
              <a:t>:\software\*</a:t>
            </a:r>
          </a:p>
          <a:p>
            <a:endParaRPr lang="nl-NL" dirty="0"/>
          </a:p>
        </p:txBody>
      </p:sp>
      <p:sp>
        <p:nvSpPr>
          <p:cNvPr id="4" name="Tijdelijke aanduiding voor datum 3">
            <a:extLst>
              <a:ext uri="{FF2B5EF4-FFF2-40B4-BE49-F238E27FC236}">
                <a16:creationId xmlns:a16="http://schemas.microsoft.com/office/drawing/2014/main" id="{9AC76819-8F43-4BF0-A0B6-9B3F21A9CB62}"/>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2E90E0AF-0765-4F71-B5CC-9767AA901BF5}"/>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FCE7DB8C-7E6E-4107-A88D-9CCA44B0C573}"/>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490025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BB4D31-8C38-48C3-A4F7-81A9C619EAD2}"/>
              </a:ext>
            </a:extLst>
          </p:cNvPr>
          <p:cNvSpPr>
            <a:spLocks noGrp="1"/>
          </p:cNvSpPr>
          <p:nvPr>
            <p:ph type="title"/>
          </p:nvPr>
        </p:nvSpPr>
        <p:spPr/>
        <p:txBody>
          <a:bodyPr/>
          <a:lstStyle/>
          <a:p>
            <a:r>
              <a:rPr lang="nl-NL" dirty="0"/>
              <a:t>Objecten</a:t>
            </a:r>
          </a:p>
        </p:txBody>
      </p:sp>
      <p:sp>
        <p:nvSpPr>
          <p:cNvPr id="4" name="Tijdelijke aanduiding voor datum 3">
            <a:extLst>
              <a:ext uri="{FF2B5EF4-FFF2-40B4-BE49-F238E27FC236}">
                <a16:creationId xmlns:a16="http://schemas.microsoft.com/office/drawing/2014/main" id="{C55B0EEC-3D15-42E6-AFD6-11350014D025}"/>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DFA23C6E-D0E2-48C6-8B53-AD4AA1A345BF}"/>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E1A9971F-A374-4E3A-B743-1F945B5ADBD0}"/>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
        <p:nvSpPr>
          <p:cNvPr id="7" name="Subtitle 2">
            <a:extLst>
              <a:ext uri="{FF2B5EF4-FFF2-40B4-BE49-F238E27FC236}">
                <a16:creationId xmlns:a16="http://schemas.microsoft.com/office/drawing/2014/main" id="{34F5CE53-19DD-4482-ABD3-F5C81BC7EDB2}"/>
              </a:ext>
            </a:extLst>
          </p:cNvPr>
          <p:cNvSpPr txBox="1">
            <a:spLocks/>
          </p:cNvSpPr>
          <p:nvPr/>
        </p:nvSpPr>
        <p:spPr>
          <a:xfrm>
            <a:off x="1141413" y="2671817"/>
            <a:ext cx="7841273" cy="2622071"/>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nl-NL" altLang="nl-NL" dirty="0"/>
              <a:t>In Powershell bestaat alles uit objecten</a:t>
            </a:r>
          </a:p>
          <a:p>
            <a:pPr marL="0" indent="0">
              <a:buNone/>
            </a:pPr>
            <a:endParaRPr lang="en-US" altLang="nl-NL" dirty="0"/>
          </a:p>
          <a:p>
            <a:r>
              <a:rPr lang="en-US" altLang="nl-NL" dirty="0" err="1">
                <a:solidFill>
                  <a:srgbClr val="FF7053"/>
                </a:solidFill>
              </a:rPr>
              <a:t>Terminologie</a:t>
            </a:r>
            <a:r>
              <a:rPr lang="en-US" altLang="nl-NL" dirty="0">
                <a:solidFill>
                  <a:srgbClr val="FF7053"/>
                </a:solidFill>
              </a:rPr>
              <a:t>:</a:t>
            </a:r>
            <a:endParaRPr lang="nl-NL" altLang="nl-NL" dirty="0">
              <a:solidFill>
                <a:srgbClr val="FF7053"/>
              </a:solidFill>
            </a:endParaRPr>
          </a:p>
          <a:p>
            <a:r>
              <a:rPr lang="nl-NL" altLang="nl-NL" dirty="0"/>
              <a:t>Object			-&gt; de kubus</a:t>
            </a:r>
          </a:p>
          <a:p>
            <a:r>
              <a:rPr lang="en-US" altLang="nl-NL" dirty="0"/>
              <a:t>Property			-&gt; </a:t>
            </a:r>
            <a:r>
              <a:rPr lang="en-US" altLang="nl-NL" dirty="0" err="1"/>
              <a:t>breedte</a:t>
            </a:r>
            <a:endParaRPr lang="en-US" altLang="nl-NL" dirty="0"/>
          </a:p>
          <a:p>
            <a:r>
              <a:rPr lang="en-US" altLang="nl-NL" dirty="0"/>
              <a:t>Method			-&gt; </a:t>
            </a:r>
            <a:r>
              <a:rPr lang="en-US" altLang="nl-NL" dirty="0" err="1"/>
              <a:t>draaien</a:t>
            </a:r>
            <a:endParaRPr lang="en-US" altLang="nl-NL" dirty="0"/>
          </a:p>
          <a:p>
            <a:r>
              <a:rPr lang="en-US" altLang="nl-NL" dirty="0"/>
              <a:t>Collection		-&gt; </a:t>
            </a:r>
            <a:r>
              <a:rPr lang="en-US" altLang="nl-NL" dirty="0" err="1"/>
              <a:t>meerdere</a:t>
            </a:r>
            <a:r>
              <a:rPr lang="en-US" altLang="nl-NL" dirty="0"/>
              <a:t> </a:t>
            </a:r>
            <a:r>
              <a:rPr lang="en-US" altLang="nl-NL" dirty="0" err="1"/>
              <a:t>kubussen</a:t>
            </a:r>
            <a:endParaRPr lang="nl-NL" altLang="nl-NL" dirty="0"/>
          </a:p>
        </p:txBody>
      </p:sp>
      <p:pic>
        <p:nvPicPr>
          <p:cNvPr id="10" name="Afbeelding 9">
            <a:extLst>
              <a:ext uri="{FF2B5EF4-FFF2-40B4-BE49-F238E27FC236}">
                <a16:creationId xmlns:a16="http://schemas.microsoft.com/office/drawing/2014/main" id="{B9C5B49E-4FBF-4145-B08A-854E7D86C1F9}"/>
              </a:ext>
            </a:extLst>
          </p:cNvPr>
          <p:cNvPicPr>
            <a:picLocks noChangeAspect="1"/>
          </p:cNvPicPr>
          <p:nvPr/>
        </p:nvPicPr>
        <p:blipFill>
          <a:blip r:embed="rId2"/>
          <a:stretch>
            <a:fillRect/>
          </a:stretch>
        </p:blipFill>
        <p:spPr>
          <a:xfrm>
            <a:off x="7035513" y="1392573"/>
            <a:ext cx="3894346" cy="4299358"/>
          </a:xfrm>
          <a:prstGeom prst="rect">
            <a:avLst/>
          </a:prstGeom>
        </p:spPr>
      </p:pic>
    </p:spTree>
    <p:extLst>
      <p:ext uri="{BB962C8B-B14F-4D97-AF65-F5344CB8AC3E}">
        <p14:creationId xmlns:p14="http://schemas.microsoft.com/office/powerpoint/2010/main" val="810145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4A453-0FDE-4AD6-8FFA-6AF1C7F1DF6D}"/>
              </a:ext>
            </a:extLst>
          </p:cNvPr>
          <p:cNvSpPr>
            <a:spLocks noGrp="1"/>
          </p:cNvSpPr>
          <p:nvPr>
            <p:ph type="title"/>
          </p:nvPr>
        </p:nvSpPr>
        <p:spPr/>
        <p:txBody>
          <a:bodyPr/>
          <a:lstStyle/>
          <a:p>
            <a:r>
              <a:rPr lang="nl-NL" dirty="0"/>
              <a:t>Objecten : </a:t>
            </a:r>
            <a:r>
              <a:rPr lang="nl-NL" dirty="0" err="1"/>
              <a:t>Core</a:t>
            </a:r>
            <a:r>
              <a:rPr lang="nl-NL" dirty="0"/>
              <a:t> </a:t>
            </a:r>
            <a:r>
              <a:rPr lang="nl-NL" dirty="0" err="1"/>
              <a:t>Commands</a:t>
            </a:r>
            <a:endParaRPr lang="nl-NL" dirty="0"/>
          </a:p>
        </p:txBody>
      </p:sp>
      <p:sp>
        <p:nvSpPr>
          <p:cNvPr id="3" name="Tijdelijke aanduiding voor inhoud 2">
            <a:extLst>
              <a:ext uri="{FF2B5EF4-FFF2-40B4-BE49-F238E27FC236}">
                <a16:creationId xmlns:a16="http://schemas.microsoft.com/office/drawing/2014/main" id="{C552219A-3EE9-4786-8B28-874EAB2E56CE}"/>
              </a:ext>
            </a:extLst>
          </p:cNvPr>
          <p:cNvSpPr>
            <a:spLocks noGrp="1"/>
          </p:cNvSpPr>
          <p:nvPr>
            <p:ph idx="1"/>
          </p:nvPr>
        </p:nvSpPr>
        <p:spPr/>
        <p:txBody>
          <a:bodyPr/>
          <a:lstStyle/>
          <a:p>
            <a:pPr>
              <a:defRPr/>
            </a:pPr>
            <a:r>
              <a:rPr lang="nl-NL" altLang="nl-NL" dirty="0" err="1">
                <a:solidFill>
                  <a:srgbClr val="FF7053"/>
                </a:solidFill>
              </a:rPr>
              <a:t>CMDlet</a:t>
            </a:r>
            <a:r>
              <a:rPr lang="nl-NL" altLang="nl-NL" dirty="0">
                <a:solidFill>
                  <a:srgbClr val="FF7053"/>
                </a:solidFill>
              </a:rPr>
              <a:t>				Alias</a:t>
            </a:r>
          </a:p>
          <a:p>
            <a:pPr>
              <a:defRPr/>
            </a:pPr>
            <a:r>
              <a:rPr lang="nl-NL" altLang="nl-NL" dirty="0"/>
              <a:t>Select-Object		</a:t>
            </a:r>
            <a:r>
              <a:rPr lang="nl-NL" altLang="nl-NL" dirty="0">
                <a:sym typeface="Wingdings" panose="05000000000000000000" pitchFamily="2" charset="2"/>
              </a:rPr>
              <a:t>Select</a:t>
            </a:r>
            <a:endParaRPr lang="nl-NL" altLang="nl-NL" dirty="0"/>
          </a:p>
          <a:p>
            <a:pPr>
              <a:defRPr/>
            </a:pPr>
            <a:r>
              <a:rPr lang="nl-NL" altLang="nl-NL" dirty="0" err="1"/>
              <a:t>Sort</a:t>
            </a:r>
            <a:r>
              <a:rPr lang="nl-NL" altLang="nl-NL" dirty="0"/>
              <a:t>-Object			</a:t>
            </a:r>
            <a:r>
              <a:rPr lang="nl-NL" altLang="nl-NL" dirty="0" err="1">
                <a:sym typeface="Wingdings" panose="05000000000000000000" pitchFamily="2" charset="2"/>
              </a:rPr>
              <a:t>Sort</a:t>
            </a:r>
            <a:endParaRPr lang="nl-NL" altLang="nl-NL" dirty="0"/>
          </a:p>
          <a:p>
            <a:pPr>
              <a:defRPr/>
            </a:pPr>
            <a:r>
              <a:rPr lang="nl-NL" altLang="nl-NL" dirty="0" err="1"/>
              <a:t>Where</a:t>
            </a:r>
            <a:r>
              <a:rPr lang="nl-NL" altLang="nl-NL" dirty="0"/>
              <a:t>-Object		</a:t>
            </a:r>
            <a:r>
              <a:rPr lang="nl-NL" altLang="nl-NL" dirty="0" err="1">
                <a:sym typeface="Wingdings" panose="05000000000000000000" pitchFamily="2" charset="2"/>
              </a:rPr>
              <a:t>Where</a:t>
            </a:r>
            <a:r>
              <a:rPr lang="nl-NL" altLang="nl-NL" dirty="0">
                <a:sym typeface="Wingdings" panose="05000000000000000000" pitchFamily="2" charset="2"/>
              </a:rPr>
              <a:t> / ?</a:t>
            </a:r>
            <a:endParaRPr lang="nl-NL" altLang="nl-NL" dirty="0"/>
          </a:p>
          <a:p>
            <a:pPr>
              <a:defRPr/>
            </a:pPr>
            <a:r>
              <a:rPr lang="nl-NL" altLang="nl-NL" dirty="0" err="1"/>
              <a:t>ForEach</a:t>
            </a:r>
            <a:r>
              <a:rPr lang="nl-NL" altLang="nl-NL" dirty="0"/>
              <a:t>-Object		</a:t>
            </a:r>
            <a:r>
              <a:rPr lang="nl-NL" altLang="nl-NL" dirty="0" err="1">
                <a:sym typeface="Wingdings" panose="05000000000000000000" pitchFamily="2" charset="2"/>
              </a:rPr>
              <a:t>Foreach</a:t>
            </a:r>
            <a:r>
              <a:rPr lang="nl-NL" altLang="nl-NL" dirty="0">
                <a:sym typeface="Wingdings" panose="05000000000000000000" pitchFamily="2" charset="2"/>
              </a:rPr>
              <a:t> / %</a:t>
            </a:r>
          </a:p>
          <a:p>
            <a:pPr>
              <a:defRPr/>
            </a:pPr>
            <a:endParaRPr lang="nl-NL" altLang="nl-NL" dirty="0">
              <a:solidFill>
                <a:srgbClr val="FF7053"/>
              </a:solidFill>
            </a:endParaRPr>
          </a:p>
          <a:p>
            <a:pPr>
              <a:defRPr/>
            </a:pPr>
            <a:r>
              <a:rPr lang="nl-NL" altLang="nl-NL" dirty="0">
                <a:solidFill>
                  <a:srgbClr val="FF7053"/>
                </a:solidFill>
              </a:rPr>
              <a:t>Tip: Wat doet powershell met het object !!!!</a:t>
            </a:r>
            <a:endParaRPr lang="nl-NL" dirty="0"/>
          </a:p>
        </p:txBody>
      </p:sp>
      <p:sp>
        <p:nvSpPr>
          <p:cNvPr id="4" name="Tijdelijke aanduiding voor datum 3">
            <a:extLst>
              <a:ext uri="{FF2B5EF4-FFF2-40B4-BE49-F238E27FC236}">
                <a16:creationId xmlns:a16="http://schemas.microsoft.com/office/drawing/2014/main" id="{C5036930-4F02-4F7E-B4F8-FDB63981AA9B}"/>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B9A4BE31-ABB5-4412-9342-F271DF114469}"/>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750C307B-A58E-4576-8786-032CA8C14F4F}"/>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438822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F958C6-BA3A-4C95-9694-082BDDC84763}"/>
              </a:ext>
            </a:extLst>
          </p:cNvPr>
          <p:cNvSpPr>
            <a:spLocks noGrp="1"/>
          </p:cNvSpPr>
          <p:nvPr>
            <p:ph type="title"/>
          </p:nvPr>
        </p:nvSpPr>
        <p:spPr/>
        <p:txBody>
          <a:bodyPr/>
          <a:lstStyle/>
          <a:p>
            <a:r>
              <a:rPr lang="nl-NL" dirty="0"/>
              <a:t>Objecten : </a:t>
            </a:r>
            <a:r>
              <a:rPr lang="nl-NL" dirty="0" err="1"/>
              <a:t>core</a:t>
            </a:r>
            <a:r>
              <a:rPr lang="nl-NL" dirty="0"/>
              <a:t> </a:t>
            </a:r>
            <a:r>
              <a:rPr lang="nl-NL" dirty="0" err="1"/>
              <a:t>commands</a:t>
            </a:r>
            <a:endParaRPr lang="nl-NL" dirty="0"/>
          </a:p>
        </p:txBody>
      </p:sp>
      <p:sp>
        <p:nvSpPr>
          <p:cNvPr id="4" name="Tijdelijke aanduiding voor datum 3">
            <a:extLst>
              <a:ext uri="{FF2B5EF4-FFF2-40B4-BE49-F238E27FC236}">
                <a16:creationId xmlns:a16="http://schemas.microsoft.com/office/drawing/2014/main" id="{EE3BF01C-1CEE-480E-BCA3-794608BFED2F}"/>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4F112B0F-F75E-441D-9349-E203B432D8B6}"/>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2400A6E0-3020-4765-980C-A50222355ADF}"/>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
        <p:nvSpPr>
          <p:cNvPr id="7" name="Subtitle 2">
            <a:extLst>
              <a:ext uri="{FF2B5EF4-FFF2-40B4-BE49-F238E27FC236}">
                <a16:creationId xmlns:a16="http://schemas.microsoft.com/office/drawing/2014/main" id="{77D39995-152F-407C-A5D2-484170C8FB94}"/>
              </a:ext>
            </a:extLst>
          </p:cNvPr>
          <p:cNvSpPr txBox="1">
            <a:spLocks/>
          </p:cNvSpPr>
          <p:nvPr/>
        </p:nvSpPr>
        <p:spPr>
          <a:xfrm>
            <a:off x="1208015" y="1979802"/>
            <a:ext cx="8580387" cy="365803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defRPr/>
            </a:pPr>
            <a:r>
              <a:rPr lang="nl-NL" altLang="nl-NL" dirty="0">
                <a:solidFill>
                  <a:srgbClr val="FF7053"/>
                </a:solidFill>
              </a:rPr>
              <a:t>Sorteren en Selecteren</a:t>
            </a:r>
            <a:br>
              <a:rPr lang="nl-NL" altLang="nl-NL" dirty="0">
                <a:solidFill>
                  <a:srgbClr val="FF7053"/>
                </a:solidFill>
              </a:rPr>
            </a:br>
            <a:endParaRPr lang="nl-NL" altLang="nl-NL" dirty="0">
              <a:solidFill>
                <a:srgbClr val="FF7053"/>
              </a:solidFill>
            </a:endParaRPr>
          </a:p>
          <a:p>
            <a:pPr>
              <a:defRPr/>
            </a:pPr>
            <a:r>
              <a:rPr lang="nl-NL" altLang="nl-NL" dirty="0" err="1">
                <a:solidFill>
                  <a:schemeClr val="accent3">
                    <a:lumMod val="60000"/>
                    <a:lumOff val="40000"/>
                  </a:schemeClr>
                </a:solidFill>
              </a:rPr>
              <a:t>Sort</a:t>
            </a:r>
            <a:r>
              <a:rPr lang="nl-NL" altLang="nl-NL" dirty="0">
                <a:solidFill>
                  <a:schemeClr val="accent3">
                    <a:lumMod val="60000"/>
                    <a:lumOff val="40000"/>
                  </a:schemeClr>
                </a:solidFill>
              </a:rPr>
              <a:t>-Object</a:t>
            </a:r>
          </a:p>
          <a:p>
            <a:pPr>
              <a:defRPr/>
            </a:pPr>
            <a:endParaRPr lang="nl-NL" altLang="nl-NL" dirty="0">
              <a:solidFill>
                <a:schemeClr val="accent3">
                  <a:lumMod val="60000"/>
                  <a:lumOff val="40000"/>
                </a:schemeClr>
              </a:solidFill>
            </a:endParaRPr>
          </a:p>
          <a:p>
            <a:pPr>
              <a:defRPr/>
            </a:pPr>
            <a:r>
              <a:rPr lang="nl-NL" altLang="nl-NL" dirty="0">
                <a:solidFill>
                  <a:schemeClr val="accent3">
                    <a:lumMod val="60000"/>
                    <a:lumOff val="40000"/>
                  </a:schemeClr>
                </a:solidFill>
              </a:rPr>
              <a:t>Select-Object</a:t>
            </a:r>
          </a:p>
          <a:p>
            <a:pPr>
              <a:defRPr/>
            </a:pPr>
            <a:endParaRPr lang="nl-NL" altLang="nl-NL" dirty="0">
              <a:solidFill>
                <a:schemeClr val="accent3">
                  <a:lumMod val="60000"/>
                  <a:lumOff val="40000"/>
                </a:schemeClr>
              </a:solidFill>
            </a:endParaRPr>
          </a:p>
          <a:p>
            <a:pPr>
              <a:defRPr/>
            </a:pPr>
            <a:endParaRPr lang="nl-NL" altLang="nl-NL" dirty="0">
              <a:solidFill>
                <a:schemeClr val="accent3">
                  <a:lumMod val="60000"/>
                  <a:lumOff val="40000"/>
                </a:schemeClr>
              </a:solidFill>
            </a:endParaRPr>
          </a:p>
          <a:p>
            <a:pPr>
              <a:defRPr/>
            </a:pPr>
            <a:r>
              <a:rPr lang="nl-NL" altLang="nl-NL" dirty="0">
                <a:solidFill>
                  <a:schemeClr val="accent3">
                    <a:lumMod val="60000"/>
                    <a:lumOff val="40000"/>
                  </a:schemeClr>
                </a:solidFill>
              </a:rPr>
              <a:t>Get-Member</a:t>
            </a:r>
          </a:p>
        </p:txBody>
      </p:sp>
      <p:pic>
        <p:nvPicPr>
          <p:cNvPr id="8" name="Picture 3">
            <a:extLst>
              <a:ext uri="{FF2B5EF4-FFF2-40B4-BE49-F238E27FC236}">
                <a16:creationId xmlns:a16="http://schemas.microsoft.com/office/drawing/2014/main" id="{673E0B36-DDFD-4BA0-82B0-497CE0DE45AE}"/>
              </a:ext>
            </a:extLst>
          </p:cNvPr>
          <p:cNvPicPr>
            <a:picLocks noChangeAspect="1"/>
          </p:cNvPicPr>
          <p:nvPr/>
        </p:nvPicPr>
        <p:blipFill>
          <a:blip r:embed="rId2"/>
          <a:stretch>
            <a:fillRect/>
          </a:stretch>
        </p:blipFill>
        <p:spPr>
          <a:xfrm>
            <a:off x="3906133" y="2839670"/>
            <a:ext cx="4639437" cy="257175"/>
          </a:xfrm>
          <a:prstGeom prst="rect">
            <a:avLst/>
          </a:prstGeom>
        </p:spPr>
      </p:pic>
      <p:pic>
        <p:nvPicPr>
          <p:cNvPr id="9" name="Picture 8">
            <a:extLst>
              <a:ext uri="{FF2B5EF4-FFF2-40B4-BE49-F238E27FC236}">
                <a16:creationId xmlns:a16="http://schemas.microsoft.com/office/drawing/2014/main" id="{6C3C5C59-6818-42D8-AD66-66D361C7CB74}"/>
              </a:ext>
            </a:extLst>
          </p:cNvPr>
          <p:cNvPicPr>
            <a:picLocks noChangeAspect="1"/>
          </p:cNvPicPr>
          <p:nvPr/>
        </p:nvPicPr>
        <p:blipFill>
          <a:blip r:embed="rId3"/>
          <a:stretch>
            <a:fillRect/>
          </a:stretch>
        </p:blipFill>
        <p:spPr>
          <a:xfrm>
            <a:off x="3906133" y="3650381"/>
            <a:ext cx="5381625" cy="257175"/>
          </a:xfrm>
          <a:prstGeom prst="rect">
            <a:avLst/>
          </a:prstGeom>
        </p:spPr>
      </p:pic>
      <p:pic>
        <p:nvPicPr>
          <p:cNvPr id="10" name="Picture 10">
            <a:extLst>
              <a:ext uri="{FF2B5EF4-FFF2-40B4-BE49-F238E27FC236}">
                <a16:creationId xmlns:a16="http://schemas.microsoft.com/office/drawing/2014/main" id="{E0955587-3B5C-4DA9-9CD4-51D15EE34FA2}"/>
              </a:ext>
            </a:extLst>
          </p:cNvPr>
          <p:cNvPicPr>
            <a:picLocks noChangeAspect="1"/>
          </p:cNvPicPr>
          <p:nvPr/>
        </p:nvPicPr>
        <p:blipFill>
          <a:blip r:embed="rId4"/>
          <a:stretch>
            <a:fillRect/>
          </a:stretch>
        </p:blipFill>
        <p:spPr>
          <a:xfrm>
            <a:off x="3899944" y="4349034"/>
            <a:ext cx="7825377" cy="224116"/>
          </a:xfrm>
          <a:prstGeom prst="rect">
            <a:avLst/>
          </a:prstGeom>
        </p:spPr>
      </p:pic>
      <p:pic>
        <p:nvPicPr>
          <p:cNvPr id="11" name="Picture 11">
            <a:extLst>
              <a:ext uri="{FF2B5EF4-FFF2-40B4-BE49-F238E27FC236}">
                <a16:creationId xmlns:a16="http://schemas.microsoft.com/office/drawing/2014/main" id="{610C8B78-DE3E-4212-A9DC-CA0E301B118E}"/>
              </a:ext>
            </a:extLst>
          </p:cNvPr>
          <p:cNvPicPr>
            <a:picLocks noChangeAspect="1"/>
          </p:cNvPicPr>
          <p:nvPr/>
        </p:nvPicPr>
        <p:blipFill>
          <a:blip r:embed="rId5"/>
          <a:stretch>
            <a:fillRect/>
          </a:stretch>
        </p:blipFill>
        <p:spPr>
          <a:xfrm>
            <a:off x="3899944" y="5163308"/>
            <a:ext cx="7791393" cy="228900"/>
          </a:xfrm>
          <a:prstGeom prst="rect">
            <a:avLst/>
          </a:prstGeom>
        </p:spPr>
      </p:pic>
    </p:spTree>
    <p:extLst>
      <p:ext uri="{BB962C8B-B14F-4D97-AF65-F5344CB8AC3E}">
        <p14:creationId xmlns:p14="http://schemas.microsoft.com/office/powerpoint/2010/main" val="163568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F58EE7-7278-4298-A2F7-F9DFA968593E}"/>
              </a:ext>
            </a:extLst>
          </p:cNvPr>
          <p:cNvSpPr>
            <a:spLocks noGrp="1"/>
          </p:cNvSpPr>
          <p:nvPr>
            <p:ph type="title"/>
          </p:nvPr>
        </p:nvSpPr>
        <p:spPr/>
        <p:txBody>
          <a:bodyPr/>
          <a:lstStyle/>
          <a:p>
            <a:r>
              <a:rPr lang="nl-NL" dirty="0"/>
              <a:t>Object : </a:t>
            </a:r>
            <a:r>
              <a:rPr lang="nl-NL" dirty="0" err="1"/>
              <a:t>Core</a:t>
            </a:r>
            <a:r>
              <a:rPr lang="nl-NL" dirty="0"/>
              <a:t> </a:t>
            </a:r>
            <a:r>
              <a:rPr lang="nl-NL" dirty="0" err="1"/>
              <a:t>Commands</a:t>
            </a:r>
            <a:endParaRPr lang="nl-NL" dirty="0"/>
          </a:p>
        </p:txBody>
      </p:sp>
      <p:sp>
        <p:nvSpPr>
          <p:cNvPr id="4" name="Tijdelijke aanduiding voor datum 3">
            <a:extLst>
              <a:ext uri="{FF2B5EF4-FFF2-40B4-BE49-F238E27FC236}">
                <a16:creationId xmlns:a16="http://schemas.microsoft.com/office/drawing/2014/main" id="{99F4A9FA-2964-4FA3-815C-5804AC5E8989}"/>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7E2F38D7-9875-4E9C-BAB4-49804277C0D3}"/>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7E6A2637-1799-4C29-BE8D-25C5913B31BF}"/>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
        <p:nvSpPr>
          <p:cNvPr id="7" name="Subtitle 2">
            <a:extLst>
              <a:ext uri="{FF2B5EF4-FFF2-40B4-BE49-F238E27FC236}">
                <a16:creationId xmlns:a16="http://schemas.microsoft.com/office/drawing/2014/main" id="{A44FA5F3-D0F6-451D-AD60-198BD438C1FC}"/>
              </a:ext>
            </a:extLst>
          </p:cNvPr>
          <p:cNvSpPr txBox="1">
            <a:spLocks/>
          </p:cNvSpPr>
          <p:nvPr/>
        </p:nvSpPr>
        <p:spPr>
          <a:xfrm>
            <a:off x="1141413" y="2172749"/>
            <a:ext cx="9386770" cy="364516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nl-NL" altLang="nl-NL" sz="2400" dirty="0">
                <a:solidFill>
                  <a:srgbClr val="FF7053"/>
                </a:solidFill>
              </a:rPr>
              <a:t>Filteren</a:t>
            </a:r>
            <a:br>
              <a:rPr lang="nl-NL" altLang="nl-NL" dirty="0">
                <a:solidFill>
                  <a:srgbClr val="FF7053"/>
                </a:solidFill>
              </a:rPr>
            </a:br>
            <a:r>
              <a:rPr lang="en-US" altLang="nl-NL" dirty="0"/>
              <a:t>Twee </a:t>
            </a:r>
            <a:r>
              <a:rPr lang="en-US" altLang="nl-NL" dirty="0" err="1"/>
              <a:t>modellen</a:t>
            </a:r>
            <a:r>
              <a:rPr lang="en-US" altLang="nl-NL" dirty="0"/>
              <a:t> </a:t>
            </a:r>
            <a:r>
              <a:rPr lang="en-US" altLang="nl-NL" dirty="0" err="1"/>
              <a:t>voor</a:t>
            </a:r>
            <a:r>
              <a:rPr lang="en-US" altLang="nl-NL" dirty="0"/>
              <a:t> </a:t>
            </a:r>
            <a:r>
              <a:rPr lang="en-US" altLang="nl-NL" dirty="0" err="1"/>
              <a:t>verminderen</a:t>
            </a:r>
            <a:r>
              <a:rPr lang="en-US" altLang="nl-NL" dirty="0"/>
              <a:t> van </a:t>
            </a:r>
            <a:r>
              <a:rPr lang="en-US" altLang="nl-NL" dirty="0" err="1"/>
              <a:t>resultaten</a:t>
            </a:r>
            <a:r>
              <a:rPr lang="en-US" altLang="nl-NL" dirty="0"/>
              <a:t>:</a:t>
            </a:r>
          </a:p>
          <a:p>
            <a:pPr>
              <a:buFont typeface="Wingdings" panose="05000000000000000000" pitchFamily="2" charset="2"/>
              <a:buChar char="Ø"/>
            </a:pPr>
            <a:endParaRPr lang="en-US" altLang="nl-NL" dirty="0"/>
          </a:p>
          <a:p>
            <a:pPr>
              <a:buFont typeface="Wingdings" panose="05000000000000000000" pitchFamily="2" charset="2"/>
              <a:buChar char="Ø"/>
            </a:pPr>
            <a:r>
              <a:rPr lang="en-US" altLang="nl-NL" dirty="0"/>
              <a:t>Links </a:t>
            </a:r>
            <a:r>
              <a:rPr lang="en-US" altLang="nl-NL" dirty="0" err="1"/>
              <a:t>Filteren</a:t>
            </a:r>
            <a:r>
              <a:rPr lang="en-US" altLang="nl-NL" dirty="0"/>
              <a:t>				</a:t>
            </a:r>
            <a:r>
              <a:rPr lang="en-US" altLang="nl-NL" dirty="0">
                <a:sym typeface="Wingdings" panose="05000000000000000000" pitchFamily="2" charset="2"/>
              </a:rPr>
              <a:t></a:t>
            </a:r>
            <a:r>
              <a:rPr lang="en-US" altLang="nl-NL" dirty="0"/>
              <a:t> 	</a:t>
            </a:r>
            <a:r>
              <a:rPr lang="en-US" altLang="nl-NL" dirty="0" err="1"/>
              <a:t>filteren</a:t>
            </a:r>
            <a:r>
              <a:rPr lang="en-US" altLang="nl-NL" dirty="0"/>
              <a:t> met 1e Cmdlet</a:t>
            </a:r>
            <a:br>
              <a:rPr lang="en-US" altLang="nl-NL" dirty="0"/>
            </a:br>
            <a:br>
              <a:rPr lang="en-US" altLang="nl-NL" dirty="0"/>
            </a:br>
            <a:endParaRPr lang="en-US" altLang="nl-NL" dirty="0"/>
          </a:p>
          <a:p>
            <a:pPr>
              <a:buFont typeface="Wingdings" panose="05000000000000000000" pitchFamily="2" charset="2"/>
              <a:buChar char="Ø"/>
            </a:pPr>
            <a:r>
              <a:rPr lang="en-US" altLang="nl-NL" dirty="0" err="1"/>
              <a:t>Rechts</a:t>
            </a:r>
            <a:r>
              <a:rPr lang="en-US" altLang="nl-NL" dirty="0"/>
              <a:t>/</a:t>
            </a:r>
            <a:r>
              <a:rPr lang="en-US" altLang="nl-NL" dirty="0" err="1"/>
              <a:t>Iteratief</a:t>
            </a:r>
            <a:r>
              <a:rPr lang="en-US" altLang="nl-NL" dirty="0"/>
              <a:t> </a:t>
            </a:r>
            <a:r>
              <a:rPr lang="en-US" altLang="nl-NL" dirty="0" err="1"/>
              <a:t>Filteren</a:t>
            </a:r>
            <a:r>
              <a:rPr lang="en-US" altLang="nl-NL" dirty="0"/>
              <a:t>	</a:t>
            </a:r>
            <a:r>
              <a:rPr lang="en-US" altLang="nl-NL" dirty="0">
                <a:sym typeface="Wingdings" panose="05000000000000000000" pitchFamily="2" charset="2"/>
              </a:rPr>
              <a:t></a:t>
            </a:r>
            <a:r>
              <a:rPr lang="en-US" altLang="nl-NL" dirty="0"/>
              <a:t>	Pipeline Cmdlet</a:t>
            </a:r>
          </a:p>
        </p:txBody>
      </p:sp>
      <p:pic>
        <p:nvPicPr>
          <p:cNvPr id="8" name="Picture 12">
            <a:extLst>
              <a:ext uri="{FF2B5EF4-FFF2-40B4-BE49-F238E27FC236}">
                <a16:creationId xmlns:a16="http://schemas.microsoft.com/office/drawing/2014/main" id="{F49B9372-8DDC-4D4A-A18C-6D9B37D974FF}"/>
              </a:ext>
            </a:extLst>
          </p:cNvPr>
          <p:cNvPicPr>
            <a:picLocks noChangeAspect="1"/>
          </p:cNvPicPr>
          <p:nvPr/>
        </p:nvPicPr>
        <p:blipFill>
          <a:blip r:embed="rId2"/>
          <a:stretch>
            <a:fillRect/>
          </a:stretch>
        </p:blipFill>
        <p:spPr>
          <a:xfrm>
            <a:off x="4928294" y="5418783"/>
            <a:ext cx="5419725" cy="714375"/>
          </a:xfrm>
          <a:prstGeom prst="rect">
            <a:avLst/>
          </a:prstGeom>
        </p:spPr>
      </p:pic>
      <p:pic>
        <p:nvPicPr>
          <p:cNvPr id="9" name="Picture 13">
            <a:extLst>
              <a:ext uri="{FF2B5EF4-FFF2-40B4-BE49-F238E27FC236}">
                <a16:creationId xmlns:a16="http://schemas.microsoft.com/office/drawing/2014/main" id="{5D673896-A5F5-49BC-A5FC-13FD64DF70B3}"/>
              </a:ext>
            </a:extLst>
          </p:cNvPr>
          <p:cNvPicPr>
            <a:picLocks noChangeAspect="1"/>
          </p:cNvPicPr>
          <p:nvPr/>
        </p:nvPicPr>
        <p:blipFill>
          <a:blip r:embed="rId3"/>
          <a:stretch>
            <a:fillRect/>
          </a:stretch>
        </p:blipFill>
        <p:spPr>
          <a:xfrm>
            <a:off x="4928294" y="4411537"/>
            <a:ext cx="2819400" cy="295275"/>
          </a:xfrm>
          <a:prstGeom prst="rect">
            <a:avLst/>
          </a:prstGeom>
        </p:spPr>
      </p:pic>
      <p:pic>
        <p:nvPicPr>
          <p:cNvPr id="10" name="Afbeelding 9">
            <a:extLst>
              <a:ext uri="{FF2B5EF4-FFF2-40B4-BE49-F238E27FC236}">
                <a16:creationId xmlns:a16="http://schemas.microsoft.com/office/drawing/2014/main" id="{00ECD72E-7D60-4852-81B7-8CBBD3F5C182}"/>
              </a:ext>
            </a:extLst>
          </p:cNvPr>
          <p:cNvPicPr>
            <a:picLocks noChangeAspect="1"/>
          </p:cNvPicPr>
          <p:nvPr/>
        </p:nvPicPr>
        <p:blipFill>
          <a:blip r:embed="rId4"/>
          <a:stretch>
            <a:fillRect/>
          </a:stretch>
        </p:blipFill>
        <p:spPr>
          <a:xfrm>
            <a:off x="9374225" y="2046514"/>
            <a:ext cx="2389946" cy="2288246"/>
          </a:xfrm>
          <a:prstGeom prst="rect">
            <a:avLst/>
          </a:prstGeom>
          <a:effectLst>
            <a:outerShdw blurRad="50800" dist="50800" dir="5400000" sx="76000" sy="76000" algn="ctr" rotWithShape="0">
              <a:srgbClr val="000000"/>
            </a:outerShdw>
          </a:effectLst>
        </p:spPr>
      </p:pic>
    </p:spTree>
    <p:extLst>
      <p:ext uri="{BB962C8B-B14F-4D97-AF65-F5344CB8AC3E}">
        <p14:creationId xmlns:p14="http://schemas.microsoft.com/office/powerpoint/2010/main" val="381693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17D4F4-50EB-42B0-BF5E-8EB20D42A9DD}"/>
              </a:ext>
            </a:extLst>
          </p:cNvPr>
          <p:cNvSpPr>
            <a:spLocks noGrp="1"/>
          </p:cNvSpPr>
          <p:nvPr>
            <p:ph type="title"/>
          </p:nvPr>
        </p:nvSpPr>
        <p:spPr/>
        <p:txBody>
          <a:bodyPr/>
          <a:lstStyle/>
          <a:p>
            <a:r>
              <a:rPr lang="nl-NL" dirty="0"/>
              <a:t>Objecten : </a:t>
            </a:r>
            <a:r>
              <a:rPr lang="nl-NL" dirty="0" err="1"/>
              <a:t>core</a:t>
            </a:r>
            <a:r>
              <a:rPr lang="nl-NL" dirty="0"/>
              <a:t> </a:t>
            </a:r>
            <a:r>
              <a:rPr lang="nl-NL" dirty="0" err="1"/>
              <a:t>commands</a:t>
            </a:r>
            <a:endParaRPr lang="nl-NL" dirty="0"/>
          </a:p>
        </p:txBody>
      </p:sp>
      <p:sp>
        <p:nvSpPr>
          <p:cNvPr id="3" name="Tijdelijke aanduiding voor inhoud 2">
            <a:extLst>
              <a:ext uri="{FF2B5EF4-FFF2-40B4-BE49-F238E27FC236}">
                <a16:creationId xmlns:a16="http://schemas.microsoft.com/office/drawing/2014/main" id="{A9513AB4-5D03-4793-B35F-D0097A740283}"/>
              </a:ext>
            </a:extLst>
          </p:cNvPr>
          <p:cNvSpPr>
            <a:spLocks noGrp="1"/>
          </p:cNvSpPr>
          <p:nvPr>
            <p:ph idx="1"/>
          </p:nvPr>
        </p:nvSpPr>
        <p:spPr>
          <a:xfrm>
            <a:off x="1141412" y="2164360"/>
            <a:ext cx="10569619" cy="3967991"/>
          </a:xfrm>
        </p:spPr>
        <p:txBody>
          <a:bodyPr>
            <a:normAutofit/>
          </a:bodyPr>
          <a:lstStyle/>
          <a:p>
            <a:r>
              <a:rPr lang="nl-NL" altLang="nl-NL" dirty="0">
                <a:solidFill>
                  <a:srgbClr val="FF7053"/>
                </a:solidFill>
              </a:rPr>
              <a:t>Vergelijken</a:t>
            </a:r>
            <a:br>
              <a:rPr lang="nl-NL" altLang="nl-NL" dirty="0">
                <a:solidFill>
                  <a:srgbClr val="FF7053"/>
                </a:solidFill>
              </a:rPr>
            </a:br>
            <a:r>
              <a:rPr lang="nl-NL" altLang="nl-NL" dirty="0" err="1"/>
              <a:t>Vergelijken</a:t>
            </a:r>
            <a:r>
              <a:rPr lang="nl-NL" altLang="nl-NL" dirty="0"/>
              <a:t> van twee objecten levert altijd True of </a:t>
            </a:r>
            <a:r>
              <a:rPr lang="nl-NL" altLang="nl-NL" dirty="0" err="1"/>
              <a:t>False</a:t>
            </a:r>
            <a:endParaRPr lang="nl-NL" altLang="nl-NL" dirty="0"/>
          </a:p>
          <a:p>
            <a:endParaRPr lang="nl-NL" altLang="nl-NL" dirty="0"/>
          </a:p>
          <a:p>
            <a:r>
              <a:rPr lang="nl-NL" altLang="nl-NL" dirty="0"/>
              <a:t>-</a:t>
            </a:r>
            <a:r>
              <a:rPr lang="nl-NL" altLang="nl-NL" dirty="0" err="1"/>
              <a:t>eq</a:t>
            </a:r>
            <a:r>
              <a:rPr lang="nl-NL" altLang="nl-NL" dirty="0"/>
              <a:t> / -ne</a:t>
            </a:r>
          </a:p>
          <a:p>
            <a:r>
              <a:rPr lang="nl-NL" altLang="nl-NL" dirty="0"/>
              <a:t>-ge / -</a:t>
            </a:r>
            <a:r>
              <a:rPr lang="nl-NL" altLang="nl-NL" dirty="0" err="1"/>
              <a:t>le</a:t>
            </a:r>
            <a:endParaRPr lang="nl-NL" altLang="nl-NL" dirty="0"/>
          </a:p>
          <a:p>
            <a:r>
              <a:rPr lang="nl-NL" altLang="nl-NL" dirty="0"/>
              <a:t>-</a:t>
            </a:r>
            <a:r>
              <a:rPr lang="nl-NL" altLang="nl-NL" dirty="0" err="1"/>
              <a:t>gt</a:t>
            </a:r>
            <a:r>
              <a:rPr lang="nl-NL" altLang="nl-NL" dirty="0"/>
              <a:t>  / -</a:t>
            </a:r>
            <a:r>
              <a:rPr lang="nl-NL" altLang="nl-NL" dirty="0" err="1"/>
              <a:t>lt</a:t>
            </a:r>
            <a:endParaRPr lang="nl-NL" altLang="nl-NL" dirty="0"/>
          </a:p>
          <a:p>
            <a:r>
              <a:rPr lang="nl-NL" altLang="nl-NL" dirty="0"/>
              <a:t>-</a:t>
            </a:r>
            <a:r>
              <a:rPr lang="nl-NL" altLang="nl-NL" dirty="0" err="1"/>
              <a:t>ceq</a:t>
            </a:r>
            <a:r>
              <a:rPr lang="nl-NL" altLang="nl-NL" dirty="0"/>
              <a:t>  / -</a:t>
            </a:r>
            <a:r>
              <a:rPr lang="nl-NL" altLang="nl-NL" dirty="0" err="1"/>
              <a:t>cne</a:t>
            </a:r>
            <a:r>
              <a:rPr lang="nl-NL" altLang="nl-NL" dirty="0"/>
              <a:t> / -</a:t>
            </a:r>
            <a:r>
              <a:rPr lang="nl-NL" altLang="nl-NL" dirty="0" err="1"/>
              <a:t>cgt</a:t>
            </a:r>
            <a:r>
              <a:rPr lang="nl-NL" altLang="nl-NL" dirty="0"/>
              <a:t> / </a:t>
            </a:r>
            <a:r>
              <a:rPr lang="nl-NL" altLang="nl-NL" dirty="0" err="1"/>
              <a:t>cge</a:t>
            </a:r>
            <a:r>
              <a:rPr lang="nl-NL" altLang="nl-NL" dirty="0"/>
              <a:t> / </a:t>
            </a:r>
            <a:r>
              <a:rPr lang="nl-NL" altLang="nl-NL" dirty="0" err="1"/>
              <a:t>cle</a:t>
            </a:r>
            <a:r>
              <a:rPr lang="nl-NL" altLang="nl-NL" dirty="0"/>
              <a:t> (Hoofdletter gevoelig)</a:t>
            </a:r>
          </a:p>
          <a:p>
            <a:r>
              <a:rPr lang="nl-NL" altLang="nl-NL" dirty="0"/>
              <a:t>-</a:t>
            </a:r>
            <a:r>
              <a:rPr lang="nl-NL" altLang="nl-NL" dirty="0" err="1"/>
              <a:t>and</a:t>
            </a:r>
            <a:r>
              <a:rPr lang="nl-NL" altLang="nl-NL" dirty="0"/>
              <a:t>  / -or</a:t>
            </a:r>
          </a:p>
          <a:p>
            <a:r>
              <a:rPr lang="nl-NL" altLang="nl-NL" dirty="0"/>
              <a:t>-like</a:t>
            </a:r>
          </a:p>
          <a:p>
            <a:endParaRPr lang="nl-NL" dirty="0"/>
          </a:p>
        </p:txBody>
      </p:sp>
      <p:sp>
        <p:nvSpPr>
          <p:cNvPr id="4" name="Tijdelijke aanduiding voor datum 3">
            <a:extLst>
              <a:ext uri="{FF2B5EF4-FFF2-40B4-BE49-F238E27FC236}">
                <a16:creationId xmlns:a16="http://schemas.microsoft.com/office/drawing/2014/main" id="{DE4C71E2-426E-46E4-ACE4-FB24F79A141D}"/>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354F0660-D502-414A-B98F-92158E0A3754}"/>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B147CEFA-8C4B-4F1C-AD84-EA8DFB65DFFA}"/>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3896713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A595AE-357B-4DD2-BE56-26502DC03CF3}"/>
              </a:ext>
            </a:extLst>
          </p:cNvPr>
          <p:cNvSpPr>
            <a:spLocks noGrp="1"/>
          </p:cNvSpPr>
          <p:nvPr>
            <p:ph type="title"/>
          </p:nvPr>
        </p:nvSpPr>
        <p:spPr/>
        <p:txBody>
          <a:bodyPr/>
          <a:lstStyle/>
          <a:p>
            <a:r>
              <a:rPr lang="nl-NL" dirty="0"/>
              <a:t>Objecten : </a:t>
            </a:r>
            <a:r>
              <a:rPr lang="nl-NL" dirty="0" err="1"/>
              <a:t>core</a:t>
            </a:r>
            <a:r>
              <a:rPr lang="nl-NL" dirty="0"/>
              <a:t> </a:t>
            </a:r>
            <a:r>
              <a:rPr lang="nl-NL" dirty="0" err="1"/>
              <a:t>commands</a:t>
            </a:r>
            <a:endParaRPr lang="nl-NL" dirty="0"/>
          </a:p>
        </p:txBody>
      </p:sp>
      <p:sp>
        <p:nvSpPr>
          <p:cNvPr id="4" name="Tijdelijke aanduiding voor datum 3">
            <a:extLst>
              <a:ext uri="{FF2B5EF4-FFF2-40B4-BE49-F238E27FC236}">
                <a16:creationId xmlns:a16="http://schemas.microsoft.com/office/drawing/2014/main" id="{067CF1FB-F0FC-4B41-8606-6879D2106C15}"/>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5F4F8FD0-BC91-444C-87B7-26AB0D6A8D99}"/>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7995004C-71BD-4631-B554-483871838087}"/>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
        <p:nvSpPr>
          <p:cNvPr id="7" name="Subtitle 2">
            <a:extLst>
              <a:ext uri="{FF2B5EF4-FFF2-40B4-BE49-F238E27FC236}">
                <a16:creationId xmlns:a16="http://schemas.microsoft.com/office/drawing/2014/main" id="{E8C1B34F-E8C0-48B8-A6D5-01CF659BFA7F}"/>
              </a:ext>
            </a:extLst>
          </p:cNvPr>
          <p:cNvSpPr txBox="1">
            <a:spLocks/>
          </p:cNvSpPr>
          <p:nvPr/>
        </p:nvSpPr>
        <p:spPr>
          <a:xfrm>
            <a:off x="1130258" y="2030155"/>
            <a:ext cx="10471716" cy="389247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nl-NL" altLang="nl-NL" dirty="0">
                <a:solidFill>
                  <a:srgbClr val="FF7053"/>
                </a:solidFill>
              </a:rPr>
              <a:t>Filteren Objecten uit de pipeline</a:t>
            </a:r>
            <a:br>
              <a:rPr lang="nl-NL" altLang="nl-NL" dirty="0">
                <a:solidFill>
                  <a:srgbClr val="FF7053"/>
                </a:solidFill>
              </a:rPr>
            </a:br>
            <a:r>
              <a:rPr lang="nl-NL" altLang="nl-NL" dirty="0" err="1"/>
              <a:t>Where</a:t>
            </a:r>
            <a:r>
              <a:rPr lang="nl-NL" altLang="nl-NL" dirty="0"/>
              <a:t>-object 		(Alias </a:t>
            </a:r>
            <a:r>
              <a:rPr lang="nl-NL" altLang="nl-NL" dirty="0">
                <a:sym typeface="Wingdings" pitchFamily="2" charset="2"/>
              </a:rPr>
              <a:t> </a:t>
            </a:r>
            <a:r>
              <a:rPr lang="nl-NL" altLang="nl-NL" dirty="0" err="1">
                <a:sym typeface="Wingdings" pitchFamily="2" charset="2"/>
              </a:rPr>
              <a:t>Where</a:t>
            </a:r>
            <a:r>
              <a:rPr lang="nl-NL" altLang="nl-NL" dirty="0">
                <a:sym typeface="Wingdings" pitchFamily="2" charset="2"/>
              </a:rPr>
              <a:t> of ?)</a:t>
            </a:r>
            <a:br>
              <a:rPr lang="nl-NL" altLang="nl-NL" dirty="0">
                <a:sym typeface="Wingdings" pitchFamily="2" charset="2"/>
              </a:rPr>
            </a:br>
            <a:br>
              <a:rPr lang="nl-NL" altLang="nl-NL" dirty="0">
                <a:sym typeface="Wingdings" pitchFamily="2" charset="2"/>
              </a:rPr>
            </a:br>
            <a:br>
              <a:rPr lang="nl-NL" altLang="nl-NL" dirty="0">
                <a:sym typeface="Wingdings" pitchFamily="2" charset="2"/>
              </a:rPr>
            </a:br>
            <a:br>
              <a:rPr lang="nl-NL" altLang="nl-NL" dirty="0">
                <a:sym typeface="Wingdings" pitchFamily="2" charset="2"/>
              </a:rPr>
            </a:br>
            <a:br>
              <a:rPr lang="nl-NL" altLang="nl-NL" dirty="0">
                <a:sym typeface="Wingdings" pitchFamily="2" charset="2"/>
              </a:rPr>
            </a:br>
            <a:r>
              <a:rPr lang="nl-NL" altLang="nl-NL" dirty="0" err="1"/>
              <a:t>Foreach</a:t>
            </a:r>
            <a:r>
              <a:rPr lang="nl-NL" altLang="nl-NL" dirty="0"/>
              <a:t>-object 		(Alias </a:t>
            </a:r>
            <a:r>
              <a:rPr lang="nl-NL" altLang="nl-NL" dirty="0">
                <a:sym typeface="Wingdings" pitchFamily="2" charset="2"/>
              </a:rPr>
              <a:t> </a:t>
            </a:r>
            <a:r>
              <a:rPr lang="nl-NL" altLang="nl-NL" dirty="0" err="1">
                <a:sym typeface="Wingdings" pitchFamily="2" charset="2"/>
              </a:rPr>
              <a:t>Foreach</a:t>
            </a:r>
            <a:r>
              <a:rPr lang="nl-NL" altLang="nl-NL" dirty="0">
                <a:sym typeface="Wingdings" pitchFamily="2" charset="2"/>
              </a:rPr>
              <a:t> of %)</a:t>
            </a:r>
          </a:p>
          <a:p>
            <a:endParaRPr lang="nl-NL" altLang="nl-NL" dirty="0"/>
          </a:p>
          <a:p>
            <a:endParaRPr lang="en-US" altLang="nl-NL" dirty="0"/>
          </a:p>
        </p:txBody>
      </p:sp>
      <p:pic>
        <p:nvPicPr>
          <p:cNvPr id="8" name="Afbeelding 4" descr="Where.PNG">
            <a:extLst>
              <a:ext uri="{FF2B5EF4-FFF2-40B4-BE49-F238E27FC236}">
                <a16:creationId xmlns:a16="http://schemas.microsoft.com/office/drawing/2014/main" id="{D8FF307E-8AD7-4D5A-9E30-85B25CE307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02776" y="3179537"/>
            <a:ext cx="6777292"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Afbeelding 3" descr="foreach.PNG">
            <a:extLst>
              <a:ext uri="{FF2B5EF4-FFF2-40B4-BE49-F238E27FC236}">
                <a16:creationId xmlns:a16="http://schemas.microsoft.com/office/drawing/2014/main" id="{EB0A6E68-3B07-4EC1-9BA7-8290C9E389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2776" y="4722012"/>
            <a:ext cx="7603656" cy="1200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135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16EF7C-1A99-4980-8FAB-DE33DB5E995C}"/>
              </a:ext>
            </a:extLst>
          </p:cNvPr>
          <p:cNvSpPr>
            <a:spLocks noGrp="1"/>
          </p:cNvSpPr>
          <p:nvPr>
            <p:ph type="title"/>
          </p:nvPr>
        </p:nvSpPr>
        <p:spPr>
          <a:xfrm>
            <a:off x="1141413" y="609600"/>
            <a:ext cx="9905998" cy="992697"/>
          </a:xfrm>
        </p:spPr>
        <p:txBody>
          <a:bodyPr/>
          <a:lstStyle/>
          <a:p>
            <a:r>
              <a:rPr lang="nl-NL" dirty="0" err="1"/>
              <a:t>AGenda</a:t>
            </a:r>
            <a:endParaRPr lang="nl-NL" dirty="0"/>
          </a:p>
        </p:txBody>
      </p:sp>
      <p:sp>
        <p:nvSpPr>
          <p:cNvPr id="3" name="Tijdelijke aanduiding voor datum 2">
            <a:extLst>
              <a:ext uri="{FF2B5EF4-FFF2-40B4-BE49-F238E27FC236}">
                <a16:creationId xmlns:a16="http://schemas.microsoft.com/office/drawing/2014/main" id="{D906660F-CF83-4C0A-A900-1DBC5A40D4BC}"/>
              </a:ext>
            </a:extLst>
          </p:cNvPr>
          <p:cNvSpPr>
            <a:spLocks noGrp="1"/>
          </p:cNvSpPr>
          <p:nvPr>
            <p:ph type="dt" sz="half" idx="10"/>
          </p:nvPr>
        </p:nvSpPr>
        <p:spPr/>
        <p:txBody>
          <a:bodyPr/>
          <a:lstStyle/>
          <a:p>
            <a:r>
              <a:rPr lang="nl-NL"/>
              <a:t>11/19/2018</a:t>
            </a:r>
            <a:endParaRPr lang="en-US" dirty="0"/>
          </a:p>
        </p:txBody>
      </p:sp>
      <p:sp>
        <p:nvSpPr>
          <p:cNvPr id="4" name="Tijdelijke aanduiding voor voettekst 3">
            <a:extLst>
              <a:ext uri="{FF2B5EF4-FFF2-40B4-BE49-F238E27FC236}">
                <a16:creationId xmlns:a16="http://schemas.microsoft.com/office/drawing/2014/main" id="{8982A790-96F0-4B5F-8B59-4331B6AB46E2}"/>
              </a:ext>
            </a:extLst>
          </p:cNvPr>
          <p:cNvSpPr>
            <a:spLocks noGrp="1"/>
          </p:cNvSpPr>
          <p:nvPr>
            <p:ph type="ftr" sz="quarter" idx="11"/>
          </p:nvPr>
        </p:nvSpPr>
        <p:spPr/>
        <p:txBody>
          <a:bodyPr/>
          <a:lstStyle/>
          <a:p>
            <a:r>
              <a:rPr lang="en-US"/>
              <a:t>Introduction to powershell</a:t>
            </a:r>
            <a:endParaRPr lang="en-US" dirty="0"/>
          </a:p>
        </p:txBody>
      </p:sp>
      <p:sp>
        <p:nvSpPr>
          <p:cNvPr id="5" name="Tijdelijke aanduiding voor dianummer 4">
            <a:extLst>
              <a:ext uri="{FF2B5EF4-FFF2-40B4-BE49-F238E27FC236}">
                <a16:creationId xmlns:a16="http://schemas.microsoft.com/office/drawing/2014/main" id="{41B97540-AE37-4C78-9E6F-89C6947B228B}"/>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6" name="Rechthoek 5">
            <a:hlinkClick r:id="rId2" action="ppaction://hlinksldjump"/>
            <a:extLst>
              <a:ext uri="{FF2B5EF4-FFF2-40B4-BE49-F238E27FC236}">
                <a16:creationId xmlns:a16="http://schemas.microsoft.com/office/drawing/2014/main" id="{7069F4A1-C81B-48B1-9353-104176C1E1D7}"/>
              </a:ext>
            </a:extLst>
          </p:cNvPr>
          <p:cNvSpPr/>
          <p:nvPr/>
        </p:nvSpPr>
        <p:spPr>
          <a:xfrm>
            <a:off x="1281743" y="1837190"/>
            <a:ext cx="2184820" cy="11409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01. Powershell?</a:t>
            </a:r>
          </a:p>
        </p:txBody>
      </p:sp>
      <p:sp>
        <p:nvSpPr>
          <p:cNvPr id="7" name="Rechthoek 6">
            <a:hlinkClick r:id="rId3" action="ppaction://hlinksldjump"/>
            <a:extLst>
              <a:ext uri="{FF2B5EF4-FFF2-40B4-BE49-F238E27FC236}">
                <a16:creationId xmlns:a16="http://schemas.microsoft.com/office/drawing/2014/main" id="{33D1D0C0-0243-4442-AF00-B7E7DD089AD9}"/>
              </a:ext>
            </a:extLst>
          </p:cNvPr>
          <p:cNvSpPr/>
          <p:nvPr/>
        </p:nvSpPr>
        <p:spPr>
          <a:xfrm>
            <a:off x="3560240" y="1837190"/>
            <a:ext cx="2184820" cy="11409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02. BASIS</a:t>
            </a:r>
          </a:p>
        </p:txBody>
      </p:sp>
      <p:sp>
        <p:nvSpPr>
          <p:cNvPr id="8" name="Rechthoek 7">
            <a:extLst>
              <a:ext uri="{FF2B5EF4-FFF2-40B4-BE49-F238E27FC236}">
                <a16:creationId xmlns:a16="http://schemas.microsoft.com/office/drawing/2014/main" id="{1AEDA201-0EFB-4214-B661-98CEEF33E062}"/>
              </a:ext>
            </a:extLst>
          </p:cNvPr>
          <p:cNvSpPr/>
          <p:nvPr/>
        </p:nvSpPr>
        <p:spPr>
          <a:xfrm>
            <a:off x="5838737" y="1837191"/>
            <a:ext cx="2184820" cy="11409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03. Pipeline</a:t>
            </a:r>
          </a:p>
        </p:txBody>
      </p:sp>
      <p:sp>
        <p:nvSpPr>
          <p:cNvPr id="9" name="Rechthoek 8">
            <a:extLst>
              <a:ext uri="{FF2B5EF4-FFF2-40B4-BE49-F238E27FC236}">
                <a16:creationId xmlns:a16="http://schemas.microsoft.com/office/drawing/2014/main" id="{882184F1-64CF-43F3-ACE7-ED658053818E}"/>
              </a:ext>
            </a:extLst>
          </p:cNvPr>
          <p:cNvSpPr/>
          <p:nvPr/>
        </p:nvSpPr>
        <p:spPr>
          <a:xfrm>
            <a:off x="8117234" y="1837191"/>
            <a:ext cx="2184820" cy="11409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04. </a:t>
            </a:r>
            <a:r>
              <a:rPr lang="nl-NL" dirty="0" err="1"/>
              <a:t>Objects</a:t>
            </a:r>
            <a:r>
              <a:rPr lang="nl-NL" dirty="0"/>
              <a:t> </a:t>
            </a:r>
            <a:br>
              <a:rPr lang="nl-NL" dirty="0"/>
            </a:br>
            <a:r>
              <a:rPr lang="nl-NL" dirty="0" err="1"/>
              <a:t>Core</a:t>
            </a:r>
            <a:r>
              <a:rPr lang="nl-NL" dirty="0"/>
              <a:t> </a:t>
            </a:r>
            <a:r>
              <a:rPr lang="nl-NL" dirty="0" err="1"/>
              <a:t>Commands</a:t>
            </a:r>
            <a:endParaRPr lang="nl-NL" dirty="0"/>
          </a:p>
        </p:txBody>
      </p:sp>
      <p:sp>
        <p:nvSpPr>
          <p:cNvPr id="10" name="Rechthoek 9">
            <a:extLst>
              <a:ext uri="{FF2B5EF4-FFF2-40B4-BE49-F238E27FC236}">
                <a16:creationId xmlns:a16="http://schemas.microsoft.com/office/drawing/2014/main" id="{0CEBF2FC-FEA8-4D49-BED7-5A3D3FD165B3}"/>
              </a:ext>
            </a:extLst>
          </p:cNvPr>
          <p:cNvSpPr/>
          <p:nvPr/>
        </p:nvSpPr>
        <p:spPr>
          <a:xfrm>
            <a:off x="1281743" y="3095564"/>
            <a:ext cx="2184820" cy="11409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05. </a:t>
            </a:r>
            <a:r>
              <a:rPr lang="nl-NL" dirty="0" err="1"/>
              <a:t>Formatting</a:t>
            </a:r>
            <a:endParaRPr lang="nl-NL" dirty="0"/>
          </a:p>
        </p:txBody>
      </p:sp>
      <p:sp>
        <p:nvSpPr>
          <p:cNvPr id="11" name="Rechthoek 10">
            <a:extLst>
              <a:ext uri="{FF2B5EF4-FFF2-40B4-BE49-F238E27FC236}">
                <a16:creationId xmlns:a16="http://schemas.microsoft.com/office/drawing/2014/main" id="{2EF7EEDF-C843-4A77-96C2-97C74A6EFF4B}"/>
              </a:ext>
            </a:extLst>
          </p:cNvPr>
          <p:cNvSpPr/>
          <p:nvPr/>
        </p:nvSpPr>
        <p:spPr>
          <a:xfrm>
            <a:off x="3560240" y="3095564"/>
            <a:ext cx="2184820" cy="11409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06. Variables</a:t>
            </a:r>
          </a:p>
        </p:txBody>
      </p:sp>
      <p:sp>
        <p:nvSpPr>
          <p:cNvPr id="12" name="Rechthoek 11">
            <a:extLst>
              <a:ext uri="{FF2B5EF4-FFF2-40B4-BE49-F238E27FC236}">
                <a16:creationId xmlns:a16="http://schemas.microsoft.com/office/drawing/2014/main" id="{93F4AA8C-B288-4A02-A581-0B849380DC44}"/>
              </a:ext>
            </a:extLst>
          </p:cNvPr>
          <p:cNvSpPr/>
          <p:nvPr/>
        </p:nvSpPr>
        <p:spPr>
          <a:xfrm>
            <a:off x="5838737" y="3095564"/>
            <a:ext cx="2184820" cy="11409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07. Scripting</a:t>
            </a:r>
          </a:p>
        </p:txBody>
      </p:sp>
      <p:sp>
        <p:nvSpPr>
          <p:cNvPr id="13" name="Rechthoek 12">
            <a:extLst>
              <a:ext uri="{FF2B5EF4-FFF2-40B4-BE49-F238E27FC236}">
                <a16:creationId xmlns:a16="http://schemas.microsoft.com/office/drawing/2014/main" id="{C13EEDFE-C7E5-41FF-BB62-5E0438AB0A33}"/>
              </a:ext>
            </a:extLst>
          </p:cNvPr>
          <p:cNvSpPr/>
          <p:nvPr/>
        </p:nvSpPr>
        <p:spPr>
          <a:xfrm>
            <a:off x="1278139" y="4362515"/>
            <a:ext cx="2184820" cy="1140902"/>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08. WMI</a:t>
            </a:r>
          </a:p>
        </p:txBody>
      </p:sp>
      <p:pic>
        <p:nvPicPr>
          <p:cNvPr id="16" name="Picture 12">
            <a:hlinkClick r:id="rId4" action="ppaction://hlinkfile"/>
            <a:extLst>
              <a:ext uri="{FF2B5EF4-FFF2-40B4-BE49-F238E27FC236}">
                <a16:creationId xmlns:a16="http://schemas.microsoft.com/office/drawing/2014/main" id="{A1B72925-665D-447C-85AD-196BC36BC48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85914" y="4837834"/>
            <a:ext cx="967899" cy="967899"/>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Afbeelding 17">
            <a:hlinkClick r:id="rId6" action="ppaction://hlinkfile"/>
            <a:extLst>
              <a:ext uri="{FF2B5EF4-FFF2-40B4-BE49-F238E27FC236}">
                <a16:creationId xmlns:a16="http://schemas.microsoft.com/office/drawing/2014/main" id="{84970EB7-7DD6-4B42-B29C-E8B746AC5BA2}"/>
              </a:ext>
            </a:extLst>
          </p:cNvPr>
          <p:cNvPicPr>
            <a:picLocks noChangeAspect="1"/>
          </p:cNvPicPr>
          <p:nvPr/>
        </p:nvPicPr>
        <p:blipFill>
          <a:blip r:embed="rId7"/>
          <a:stretch>
            <a:fillRect/>
          </a:stretch>
        </p:blipFill>
        <p:spPr>
          <a:xfrm>
            <a:off x="10045973" y="4822332"/>
            <a:ext cx="1600201" cy="1047702"/>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20" name="Rechthoek 19">
            <a:hlinkClick r:id="rId2" action="ppaction://hlinksldjump"/>
            <a:extLst>
              <a:ext uri="{FF2B5EF4-FFF2-40B4-BE49-F238E27FC236}">
                <a16:creationId xmlns:a16="http://schemas.microsoft.com/office/drawing/2014/main" id="{F82277B9-13AD-4D27-9252-7BF435905924}"/>
              </a:ext>
            </a:extLst>
          </p:cNvPr>
          <p:cNvSpPr/>
          <p:nvPr/>
        </p:nvSpPr>
        <p:spPr>
          <a:xfrm>
            <a:off x="3557837" y="4362515"/>
            <a:ext cx="2184820" cy="1140902"/>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09. </a:t>
            </a:r>
            <a:r>
              <a:rPr lang="nl-NL" dirty="0" err="1"/>
              <a:t>Remoting</a:t>
            </a:r>
            <a:endParaRPr lang="nl-NL" dirty="0"/>
          </a:p>
        </p:txBody>
      </p:sp>
      <p:sp>
        <p:nvSpPr>
          <p:cNvPr id="21" name="Rechthoek 20">
            <a:hlinkClick r:id="rId2" action="ppaction://hlinksldjump"/>
            <a:extLst>
              <a:ext uri="{FF2B5EF4-FFF2-40B4-BE49-F238E27FC236}">
                <a16:creationId xmlns:a16="http://schemas.microsoft.com/office/drawing/2014/main" id="{F2C4DE49-8B2D-40E6-B38F-F56D7A5674D7}"/>
              </a:ext>
            </a:extLst>
          </p:cNvPr>
          <p:cNvSpPr/>
          <p:nvPr/>
        </p:nvSpPr>
        <p:spPr>
          <a:xfrm>
            <a:off x="5838737" y="4353937"/>
            <a:ext cx="2184820" cy="1140902"/>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10. Jobs</a:t>
            </a:r>
          </a:p>
        </p:txBody>
      </p:sp>
      <p:sp>
        <p:nvSpPr>
          <p:cNvPr id="22" name="Rechthoek 21">
            <a:hlinkClick r:id="rId2" action="ppaction://hlinksldjump"/>
            <a:extLst>
              <a:ext uri="{FF2B5EF4-FFF2-40B4-BE49-F238E27FC236}">
                <a16:creationId xmlns:a16="http://schemas.microsoft.com/office/drawing/2014/main" id="{EC77CDFA-CF0B-4ED3-ADCE-5C8D86B68758}"/>
              </a:ext>
            </a:extLst>
          </p:cNvPr>
          <p:cNvSpPr/>
          <p:nvPr/>
        </p:nvSpPr>
        <p:spPr>
          <a:xfrm>
            <a:off x="8117234" y="4359853"/>
            <a:ext cx="2184820" cy="1140902"/>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11. </a:t>
            </a:r>
            <a:r>
              <a:rPr lang="nl-NL" dirty="0" err="1"/>
              <a:t>Credentials</a:t>
            </a:r>
            <a:endParaRPr lang="nl-NL" dirty="0"/>
          </a:p>
        </p:txBody>
      </p:sp>
      <p:pic>
        <p:nvPicPr>
          <p:cNvPr id="19" name="Afbeelding 18">
            <a:extLst>
              <a:ext uri="{FF2B5EF4-FFF2-40B4-BE49-F238E27FC236}">
                <a16:creationId xmlns:a16="http://schemas.microsoft.com/office/drawing/2014/main" id="{47DDD337-81B5-4890-AE12-409009BC9E75}"/>
              </a:ext>
            </a:extLst>
          </p:cNvPr>
          <p:cNvPicPr>
            <a:picLocks noChangeAspect="1"/>
          </p:cNvPicPr>
          <p:nvPr/>
        </p:nvPicPr>
        <p:blipFill>
          <a:blip r:embed="rId8"/>
          <a:stretch>
            <a:fillRect/>
          </a:stretch>
        </p:blipFill>
        <p:spPr>
          <a:xfrm>
            <a:off x="3840428" y="0"/>
            <a:ext cx="7748099" cy="6858000"/>
          </a:xfrm>
          <a:prstGeom prst="rect">
            <a:avLst/>
          </a:prstGeom>
        </p:spPr>
      </p:pic>
      <p:pic>
        <p:nvPicPr>
          <p:cNvPr id="17" name="Afbeelding 16">
            <a:extLst>
              <a:ext uri="{FF2B5EF4-FFF2-40B4-BE49-F238E27FC236}">
                <a16:creationId xmlns:a16="http://schemas.microsoft.com/office/drawing/2014/main" id="{0FC22780-CE54-4A21-A771-4EE184BE9C13}"/>
              </a:ext>
            </a:extLst>
          </p:cNvPr>
          <p:cNvPicPr>
            <a:picLocks noChangeAspect="1"/>
          </p:cNvPicPr>
          <p:nvPr/>
        </p:nvPicPr>
        <p:blipFill>
          <a:blip r:embed="rId9"/>
          <a:stretch>
            <a:fillRect/>
          </a:stretch>
        </p:blipFill>
        <p:spPr>
          <a:xfrm>
            <a:off x="4348215" y="3206526"/>
            <a:ext cx="7614177" cy="1798762"/>
          </a:xfrm>
          <a:prstGeom prst="rect">
            <a:avLst/>
          </a:prstGeom>
        </p:spPr>
      </p:pic>
    </p:spTree>
    <p:extLst>
      <p:ext uri="{BB962C8B-B14F-4D97-AF65-F5344CB8AC3E}">
        <p14:creationId xmlns:p14="http://schemas.microsoft.com/office/powerpoint/2010/main" val="7356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3AA3C3-9B9F-4E1D-845F-D5BDCB38F028}"/>
              </a:ext>
            </a:extLst>
          </p:cNvPr>
          <p:cNvSpPr>
            <a:spLocks noGrp="1"/>
          </p:cNvSpPr>
          <p:nvPr>
            <p:ph type="title"/>
          </p:nvPr>
        </p:nvSpPr>
        <p:spPr/>
        <p:txBody>
          <a:bodyPr/>
          <a:lstStyle/>
          <a:p>
            <a:r>
              <a:rPr lang="nl-NL" dirty="0" err="1"/>
              <a:t>formatting</a:t>
            </a:r>
            <a:endParaRPr lang="nl-NL" dirty="0"/>
          </a:p>
        </p:txBody>
      </p:sp>
      <p:sp>
        <p:nvSpPr>
          <p:cNvPr id="4" name="Tijdelijke aanduiding voor datum 3">
            <a:extLst>
              <a:ext uri="{FF2B5EF4-FFF2-40B4-BE49-F238E27FC236}">
                <a16:creationId xmlns:a16="http://schemas.microsoft.com/office/drawing/2014/main" id="{2FB32AE4-941E-4D4A-BEE1-4776831C8A4C}"/>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8A76C68C-09A1-401B-82FE-4297AD2391EB}"/>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6F5B0941-152E-4C91-BD2E-24E2EF041433}"/>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
        <p:nvSpPr>
          <p:cNvPr id="10" name="Subtitle 2">
            <a:extLst>
              <a:ext uri="{FF2B5EF4-FFF2-40B4-BE49-F238E27FC236}">
                <a16:creationId xmlns:a16="http://schemas.microsoft.com/office/drawing/2014/main" id="{DAD4CC22-01A7-4F46-8C39-EC3B5BF34079}"/>
              </a:ext>
            </a:extLst>
          </p:cNvPr>
          <p:cNvSpPr txBox="1">
            <a:spLocks/>
          </p:cNvSpPr>
          <p:nvPr/>
        </p:nvSpPr>
        <p:spPr>
          <a:xfrm>
            <a:off x="1141412" y="2030155"/>
            <a:ext cx="10347175" cy="415253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buFont typeface="Arial" panose="020B0604020202020204" pitchFamily="34" charset="0"/>
              <a:buChar char="•"/>
            </a:pPr>
            <a:r>
              <a:rPr lang="en-US" altLang="nl-NL" dirty="0" err="1"/>
              <a:t>Aan</a:t>
            </a:r>
            <a:r>
              <a:rPr lang="en-US" altLang="nl-NL" dirty="0"/>
              <a:t> het </a:t>
            </a:r>
            <a:r>
              <a:rPr lang="en-US" altLang="nl-NL" dirty="0" err="1"/>
              <a:t>eind</a:t>
            </a:r>
            <a:r>
              <a:rPr lang="en-US" altLang="nl-NL" dirty="0"/>
              <a:t> van de pipeline </a:t>
            </a:r>
            <a:r>
              <a:rPr lang="en-US" altLang="nl-NL" dirty="0" err="1"/>
              <a:t>komt</a:t>
            </a:r>
            <a:r>
              <a:rPr lang="en-US" altLang="nl-NL" dirty="0"/>
              <a:t> </a:t>
            </a:r>
            <a:r>
              <a:rPr lang="en-US" altLang="nl-NL" dirty="0" err="1"/>
              <a:t>altijd</a:t>
            </a:r>
            <a:r>
              <a:rPr lang="en-US" altLang="nl-NL" dirty="0"/>
              <a:t> Out-Default</a:t>
            </a:r>
          </a:p>
          <a:p>
            <a:pPr>
              <a:buFont typeface="Arial" panose="020B0604020202020204" pitchFamily="34" charset="0"/>
              <a:buChar char="•"/>
            </a:pPr>
            <a:r>
              <a:rPr lang="en-US" altLang="nl-NL" dirty="0" err="1"/>
              <a:t>Stuurt</a:t>
            </a:r>
            <a:r>
              <a:rPr lang="en-US" altLang="nl-NL" dirty="0"/>
              <a:t> </a:t>
            </a:r>
            <a:r>
              <a:rPr lang="en-US" altLang="nl-NL" dirty="0" err="1"/>
              <a:t>objecten</a:t>
            </a:r>
            <a:r>
              <a:rPr lang="en-US" altLang="nl-NL" dirty="0"/>
              <a:t> </a:t>
            </a:r>
            <a:r>
              <a:rPr lang="en-US" altLang="nl-NL" dirty="0" err="1"/>
              <a:t>naar</a:t>
            </a:r>
            <a:r>
              <a:rPr lang="en-US" altLang="nl-NL" dirty="0"/>
              <a:t> Out-Host</a:t>
            </a:r>
          </a:p>
          <a:p>
            <a:pPr>
              <a:buFont typeface="Arial" panose="020B0604020202020204" pitchFamily="34" charset="0"/>
              <a:buChar char="•"/>
            </a:pPr>
            <a:r>
              <a:rPr lang="en-US" altLang="nl-NL" dirty="0"/>
              <a:t>Out-Host </a:t>
            </a:r>
            <a:r>
              <a:rPr lang="en-US" altLang="nl-NL" dirty="0" err="1"/>
              <a:t>bekijkt</a:t>
            </a:r>
            <a:r>
              <a:rPr lang="en-US" altLang="nl-NL" dirty="0"/>
              <a:t> het object en </a:t>
            </a:r>
            <a:r>
              <a:rPr lang="en-US" altLang="nl-NL" dirty="0" err="1"/>
              <a:t>zijn</a:t>
            </a:r>
            <a:r>
              <a:rPr lang="en-US" altLang="nl-NL" dirty="0"/>
              <a:t> regels</a:t>
            </a:r>
          </a:p>
          <a:p>
            <a:pPr>
              <a:buFont typeface="Arial" panose="020B0604020202020204" pitchFamily="34" charset="0"/>
              <a:buChar char="•"/>
            </a:pPr>
            <a:r>
              <a:rPr lang="en-US" altLang="nl-NL" dirty="0"/>
              <a:t>Regels en </a:t>
            </a:r>
            <a:r>
              <a:rPr lang="en-US" altLang="nl-NL" dirty="0" err="1"/>
              <a:t>definities</a:t>
            </a:r>
            <a:r>
              <a:rPr lang="en-US" altLang="nl-NL" dirty="0"/>
              <a:t> </a:t>
            </a:r>
            <a:r>
              <a:rPr lang="en-US" altLang="nl-NL" dirty="0" err="1"/>
              <a:t>zijn</a:t>
            </a:r>
            <a:r>
              <a:rPr lang="en-US" altLang="nl-NL" dirty="0"/>
              <a:t> </a:t>
            </a:r>
            <a:r>
              <a:rPr lang="en-US" altLang="nl-NL" dirty="0" err="1"/>
              <a:t>opgeslagen</a:t>
            </a:r>
            <a:r>
              <a:rPr lang="en-US" altLang="nl-NL" dirty="0"/>
              <a:t> in </a:t>
            </a:r>
            <a:r>
              <a:rPr lang="en-US" altLang="nl-NL" dirty="0" err="1"/>
              <a:t>speciale</a:t>
            </a:r>
            <a:r>
              <a:rPr lang="en-US" altLang="nl-NL" dirty="0"/>
              <a:t> XML  files in $</a:t>
            </a:r>
            <a:r>
              <a:rPr lang="en-US" altLang="nl-NL" dirty="0" err="1"/>
              <a:t>PSHome</a:t>
            </a:r>
            <a:r>
              <a:rPr lang="en-US" altLang="nl-NL" dirty="0"/>
              <a:t> </a:t>
            </a:r>
          </a:p>
          <a:p>
            <a:pPr marL="628650" lvl="1">
              <a:buFont typeface="Arial" panose="020B0604020202020204" pitchFamily="34" charset="0"/>
              <a:buChar char="•"/>
            </a:pPr>
            <a:r>
              <a:rPr lang="en-US" altLang="nl-NL" dirty="0">
                <a:solidFill>
                  <a:schemeClr val="accent3">
                    <a:lumMod val="60000"/>
                    <a:lumOff val="40000"/>
                  </a:schemeClr>
                </a:solidFill>
              </a:rPr>
              <a:t>Default view?</a:t>
            </a:r>
          </a:p>
          <a:p>
            <a:pPr marL="628650" lvl="1">
              <a:buFont typeface="Arial" panose="020B0604020202020204" pitchFamily="34" charset="0"/>
              <a:buChar char="•"/>
            </a:pPr>
            <a:r>
              <a:rPr lang="en-US" altLang="nl-NL" dirty="0">
                <a:solidFill>
                  <a:schemeClr val="accent3">
                    <a:lumMod val="60000"/>
                    <a:lumOff val="40000"/>
                  </a:schemeClr>
                </a:solidFill>
              </a:rPr>
              <a:t>Default property set?</a:t>
            </a:r>
          </a:p>
          <a:p>
            <a:pPr marL="628650" lvl="1">
              <a:buFont typeface="Arial" panose="020B0604020202020204" pitchFamily="34" charset="0"/>
              <a:buChar char="•"/>
            </a:pPr>
            <a:r>
              <a:rPr lang="en-US" altLang="nl-NL" dirty="0" err="1">
                <a:solidFill>
                  <a:schemeClr val="accent3">
                    <a:lumMod val="60000"/>
                    <a:lumOff val="40000"/>
                  </a:schemeClr>
                </a:solidFill>
              </a:rPr>
              <a:t>Hoeveel</a:t>
            </a:r>
            <a:r>
              <a:rPr lang="en-US" altLang="nl-NL" dirty="0">
                <a:solidFill>
                  <a:schemeClr val="accent3">
                    <a:lumMod val="60000"/>
                    <a:lumOff val="40000"/>
                  </a:schemeClr>
                </a:solidFill>
              </a:rPr>
              <a:t> properties?</a:t>
            </a:r>
          </a:p>
          <a:p>
            <a:pPr>
              <a:buFont typeface="Arial" panose="020B0604020202020204" pitchFamily="34" charset="0"/>
              <a:buChar char="•"/>
            </a:pPr>
            <a:r>
              <a:rPr lang="en-US" altLang="nl-NL" dirty="0"/>
              <a:t>Out-Host </a:t>
            </a:r>
            <a:r>
              <a:rPr lang="en-US" altLang="nl-NL" dirty="0" err="1"/>
              <a:t>gebruikt</a:t>
            </a:r>
            <a:r>
              <a:rPr lang="en-US" altLang="nl-NL" dirty="0"/>
              <a:t> de formatting cmdlets </a:t>
            </a:r>
          </a:p>
          <a:p>
            <a:pPr>
              <a:buFont typeface="Arial" panose="020B0604020202020204" pitchFamily="34" charset="0"/>
              <a:buChar char="•"/>
            </a:pPr>
            <a:r>
              <a:rPr lang="en-US" altLang="nl-NL" dirty="0"/>
              <a:t>Je </a:t>
            </a:r>
            <a:r>
              <a:rPr lang="en-US" altLang="nl-NL" dirty="0" err="1"/>
              <a:t>kunt</a:t>
            </a:r>
            <a:r>
              <a:rPr lang="en-US" altLang="nl-NL" dirty="0"/>
              <a:t> de default view </a:t>
            </a:r>
            <a:r>
              <a:rPr lang="en-US" altLang="nl-NL" dirty="0" err="1"/>
              <a:t>zelf</a:t>
            </a:r>
            <a:r>
              <a:rPr lang="en-US" altLang="nl-NL" dirty="0"/>
              <a:t> </a:t>
            </a:r>
            <a:r>
              <a:rPr lang="en-US" altLang="nl-NL" dirty="0" err="1"/>
              <a:t>aanpassen</a:t>
            </a:r>
            <a:r>
              <a:rPr lang="en-US" altLang="nl-NL" dirty="0"/>
              <a:t>.</a:t>
            </a:r>
          </a:p>
          <a:p>
            <a:endParaRPr lang="nl-NL" altLang="nl-NL" dirty="0"/>
          </a:p>
        </p:txBody>
      </p:sp>
    </p:spTree>
    <p:extLst>
      <p:ext uri="{BB962C8B-B14F-4D97-AF65-F5344CB8AC3E}">
        <p14:creationId xmlns:p14="http://schemas.microsoft.com/office/powerpoint/2010/main" val="194281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ECCFF5-C5C1-4F68-984A-4BED7902CA9D}"/>
              </a:ext>
            </a:extLst>
          </p:cNvPr>
          <p:cNvSpPr>
            <a:spLocks noGrp="1"/>
          </p:cNvSpPr>
          <p:nvPr>
            <p:ph type="title"/>
          </p:nvPr>
        </p:nvSpPr>
        <p:spPr/>
        <p:txBody>
          <a:bodyPr/>
          <a:lstStyle/>
          <a:p>
            <a:r>
              <a:rPr lang="nl-NL" dirty="0" err="1"/>
              <a:t>formatting</a:t>
            </a:r>
            <a:endParaRPr lang="nl-NL" dirty="0"/>
          </a:p>
        </p:txBody>
      </p:sp>
      <p:sp>
        <p:nvSpPr>
          <p:cNvPr id="4" name="Tijdelijke aanduiding voor datum 3">
            <a:extLst>
              <a:ext uri="{FF2B5EF4-FFF2-40B4-BE49-F238E27FC236}">
                <a16:creationId xmlns:a16="http://schemas.microsoft.com/office/drawing/2014/main" id="{14DD83E9-428E-4949-9BF9-653E068C3CDC}"/>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744715F6-03B7-4C7A-8CDA-4423E90587E6}"/>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28DF4F8E-C665-4779-B5ED-D446E4FF07C8}"/>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
        <p:nvSpPr>
          <p:cNvPr id="7" name="Subtitle 2">
            <a:extLst>
              <a:ext uri="{FF2B5EF4-FFF2-40B4-BE49-F238E27FC236}">
                <a16:creationId xmlns:a16="http://schemas.microsoft.com/office/drawing/2014/main" id="{C8DD42FD-E44C-46C1-93BE-EE775D3B4FE4}"/>
              </a:ext>
            </a:extLst>
          </p:cNvPr>
          <p:cNvSpPr txBox="1">
            <a:spLocks/>
          </p:cNvSpPr>
          <p:nvPr/>
        </p:nvSpPr>
        <p:spPr>
          <a:xfrm>
            <a:off x="1141413" y="2666999"/>
            <a:ext cx="7921505" cy="279768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nl-NL" altLang="nl-NL"/>
          </a:p>
          <a:p>
            <a:endParaRPr lang="en-US" altLang="nl-NL" dirty="0"/>
          </a:p>
        </p:txBody>
      </p:sp>
      <p:sp>
        <p:nvSpPr>
          <p:cNvPr id="8" name="Rechthoek 3">
            <a:extLst>
              <a:ext uri="{FF2B5EF4-FFF2-40B4-BE49-F238E27FC236}">
                <a16:creationId xmlns:a16="http://schemas.microsoft.com/office/drawing/2014/main" id="{2061F191-643C-4E92-A32B-75BFE0BC6975}"/>
              </a:ext>
            </a:extLst>
          </p:cNvPr>
          <p:cNvSpPr/>
          <p:nvPr/>
        </p:nvSpPr>
        <p:spPr>
          <a:xfrm>
            <a:off x="4278140" y="1814543"/>
            <a:ext cx="1769498" cy="724773"/>
          </a:xfrm>
          <a:prstGeom prst="rect">
            <a:avLst/>
          </a:prstGeom>
          <a:solidFill>
            <a:schemeClr val="accent6"/>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2000" b="1" dirty="0" err="1">
                <a:solidFill>
                  <a:schemeClr val="tx1"/>
                </a:solidFill>
              </a:rPr>
              <a:t>Get-Service</a:t>
            </a:r>
            <a:endParaRPr lang="nl-NL" sz="2000" b="1" dirty="0">
              <a:solidFill>
                <a:schemeClr val="tx1"/>
              </a:solidFill>
            </a:endParaRPr>
          </a:p>
        </p:txBody>
      </p:sp>
      <p:sp>
        <p:nvSpPr>
          <p:cNvPr id="10" name="Rechthoek 5">
            <a:extLst>
              <a:ext uri="{FF2B5EF4-FFF2-40B4-BE49-F238E27FC236}">
                <a16:creationId xmlns:a16="http://schemas.microsoft.com/office/drawing/2014/main" id="{C0F1E622-CAB3-4983-9407-0596C45B026D}"/>
              </a:ext>
            </a:extLst>
          </p:cNvPr>
          <p:cNvSpPr/>
          <p:nvPr/>
        </p:nvSpPr>
        <p:spPr>
          <a:xfrm>
            <a:off x="9027469" y="3014260"/>
            <a:ext cx="1835347" cy="752243"/>
          </a:xfrm>
          <a:prstGeom prst="rect">
            <a:avLst/>
          </a:prstGeom>
          <a:solidFill>
            <a:schemeClr val="accent6"/>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2000" b="1" dirty="0" err="1">
                <a:solidFill>
                  <a:schemeClr val="tx1"/>
                </a:solidFill>
              </a:rPr>
              <a:t>Out-Default</a:t>
            </a:r>
            <a:endParaRPr lang="nl-NL" sz="2000" b="1" dirty="0">
              <a:solidFill>
                <a:schemeClr val="tx1"/>
              </a:solidFill>
            </a:endParaRPr>
          </a:p>
        </p:txBody>
      </p:sp>
      <p:sp>
        <p:nvSpPr>
          <p:cNvPr id="11" name="Tekstvak 6">
            <a:extLst>
              <a:ext uri="{FF2B5EF4-FFF2-40B4-BE49-F238E27FC236}">
                <a16:creationId xmlns:a16="http://schemas.microsoft.com/office/drawing/2014/main" id="{641B59B5-AA9F-42F4-A32D-E1534177C465}"/>
              </a:ext>
            </a:extLst>
          </p:cNvPr>
          <p:cNvSpPr txBox="1">
            <a:spLocks noChangeArrowheads="1"/>
          </p:cNvSpPr>
          <p:nvPr/>
        </p:nvSpPr>
        <p:spPr bwMode="auto">
          <a:xfrm>
            <a:off x="5610066" y="2911336"/>
            <a:ext cx="3527425" cy="584200"/>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200"/>
              </a:spcBef>
              <a:spcAft>
                <a:spcPts val="200"/>
              </a:spcAft>
              <a:buFont typeface="Century Gothic" pitchFamily="34" charset="0"/>
              <a:buChar char="►"/>
              <a:defRPr sz="2400" b="1">
                <a:solidFill>
                  <a:schemeClr val="tx1"/>
                </a:solidFill>
                <a:latin typeface="Century Gothic" pitchFamily="34" charset="0"/>
              </a:defRPr>
            </a:lvl1pPr>
            <a:lvl2pPr marL="742950" indent="-285750">
              <a:spcBef>
                <a:spcPts val="200"/>
              </a:spcBef>
              <a:spcAft>
                <a:spcPts val="200"/>
              </a:spcAft>
              <a:buFont typeface="Century Gothic" pitchFamily="34" charset="0"/>
              <a:buChar char="●"/>
              <a:defRPr sz="2400" b="1">
                <a:solidFill>
                  <a:schemeClr val="tx1"/>
                </a:solidFill>
                <a:latin typeface="Century Gothic" pitchFamily="34" charset="0"/>
              </a:defRPr>
            </a:lvl2pPr>
            <a:lvl3pPr marL="1143000" indent="-228600">
              <a:spcBef>
                <a:spcPts val="200"/>
              </a:spcBef>
              <a:spcAft>
                <a:spcPts val="200"/>
              </a:spcAft>
              <a:buFont typeface="Century Gothic" pitchFamily="34" charset="0"/>
              <a:buChar char="○"/>
              <a:defRPr sz="2400">
                <a:solidFill>
                  <a:schemeClr val="tx1"/>
                </a:solidFill>
                <a:latin typeface="Century Gothic" pitchFamily="34" charset="0"/>
              </a:defRPr>
            </a:lvl3pPr>
            <a:lvl4pPr marL="1600200" indent="-228600">
              <a:spcBef>
                <a:spcPct val="20000"/>
              </a:spcBef>
              <a:buFont typeface="Wingdings 3" pitchFamily="18" charset="2"/>
              <a:buChar char="u"/>
              <a:defRPr sz="2400" b="1">
                <a:solidFill>
                  <a:schemeClr val="tx1"/>
                </a:solidFill>
                <a:latin typeface="Century Gothic" pitchFamily="34" charset="0"/>
              </a:defRPr>
            </a:lvl4pPr>
            <a:lvl5pPr marL="2057400" indent="-228600">
              <a:spcBef>
                <a:spcPct val="20000"/>
              </a:spcBef>
              <a:buFont typeface="Wingdings 3" pitchFamily="18" charset="2"/>
              <a:buChar char="u"/>
              <a:defRPr sz="2400" b="1">
                <a:solidFill>
                  <a:schemeClr val="tx1"/>
                </a:solidFill>
                <a:latin typeface="Century Gothic" pitchFamily="34" charset="0"/>
              </a:defRPr>
            </a:lvl5pPr>
            <a:lvl6pPr marL="25146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6pPr>
            <a:lvl7pPr marL="29718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7pPr>
            <a:lvl8pPr marL="34290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8pPr>
            <a:lvl9pPr marL="38862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9pPr>
          </a:lstStyle>
          <a:p>
            <a:pPr eaLnBrk="1" hangingPunct="1">
              <a:spcBef>
                <a:spcPct val="0"/>
              </a:spcBef>
              <a:spcAft>
                <a:spcPct val="0"/>
              </a:spcAft>
              <a:buFontTx/>
              <a:buNone/>
            </a:pPr>
            <a:r>
              <a:rPr lang="nl-NL" altLang="nl-NL" sz="1600" b="0" dirty="0">
                <a:latin typeface="Arial" charset="0"/>
              </a:rPr>
              <a:t>PS zet objecten in de pipeline  en belanden aan het eind in Out-Default</a:t>
            </a:r>
          </a:p>
        </p:txBody>
      </p:sp>
      <p:sp>
        <p:nvSpPr>
          <p:cNvPr id="12" name="PIJL-OMLAAG 7">
            <a:extLst>
              <a:ext uri="{FF2B5EF4-FFF2-40B4-BE49-F238E27FC236}">
                <a16:creationId xmlns:a16="http://schemas.microsoft.com/office/drawing/2014/main" id="{6C23702A-82A2-4738-8243-625DC43A7FF7}"/>
              </a:ext>
            </a:extLst>
          </p:cNvPr>
          <p:cNvSpPr/>
          <p:nvPr/>
        </p:nvSpPr>
        <p:spPr>
          <a:xfrm>
            <a:off x="9332781" y="3799907"/>
            <a:ext cx="190511" cy="752242"/>
          </a:xfrm>
          <a:prstGeom prst="downArrow">
            <a:avLst/>
          </a:prstGeom>
          <a:solidFill>
            <a:srgbClr val="FFFF00"/>
          </a:solidFill>
          <a:ln>
            <a:solidFill>
              <a:srgbClr val="FFFF00"/>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
        <p:nvSpPr>
          <p:cNvPr id="13" name="Rechthoek 8">
            <a:extLst>
              <a:ext uri="{FF2B5EF4-FFF2-40B4-BE49-F238E27FC236}">
                <a16:creationId xmlns:a16="http://schemas.microsoft.com/office/drawing/2014/main" id="{8155E25C-642C-44E5-9B79-20AFFC5511F5}"/>
              </a:ext>
            </a:extLst>
          </p:cNvPr>
          <p:cNvSpPr/>
          <p:nvPr/>
        </p:nvSpPr>
        <p:spPr>
          <a:xfrm rot="237299">
            <a:off x="7236102" y="4580188"/>
            <a:ext cx="2484799" cy="1649866"/>
          </a:xfrm>
          <a:prstGeom prst="rect">
            <a:avLst/>
          </a:prstGeom>
          <a:solidFill>
            <a:srgbClr val="002060"/>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2000" b="1" dirty="0" err="1">
                <a:solidFill>
                  <a:schemeClr val="tx1"/>
                </a:solidFill>
              </a:rPr>
              <a:t>Out-Host</a:t>
            </a:r>
            <a:endParaRPr lang="nl-NL" sz="2000" b="1" dirty="0">
              <a:solidFill>
                <a:schemeClr val="tx1"/>
              </a:solidFill>
            </a:endParaRPr>
          </a:p>
        </p:txBody>
      </p:sp>
      <p:sp>
        <p:nvSpPr>
          <p:cNvPr id="14" name="PIJL-RECHTS 12">
            <a:extLst>
              <a:ext uri="{FF2B5EF4-FFF2-40B4-BE49-F238E27FC236}">
                <a16:creationId xmlns:a16="http://schemas.microsoft.com/office/drawing/2014/main" id="{96FB5A55-4B62-4E5C-A674-381504B3D6FC}"/>
              </a:ext>
            </a:extLst>
          </p:cNvPr>
          <p:cNvSpPr/>
          <p:nvPr/>
        </p:nvSpPr>
        <p:spPr>
          <a:xfrm rot="10800000">
            <a:off x="4061754" y="4199756"/>
            <a:ext cx="3859213" cy="182024"/>
          </a:xfrm>
          <a:prstGeom prst="rightArrow">
            <a:avLst/>
          </a:prstGeom>
          <a:solidFill>
            <a:srgbClr val="FFFF00"/>
          </a:solidFill>
          <a:ln>
            <a:solidFill>
              <a:srgbClr val="FFFF00"/>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solidFill>
                <a:srgbClr val="FF7053"/>
              </a:solidFill>
            </a:endParaRPr>
          </a:p>
        </p:txBody>
      </p:sp>
      <p:sp>
        <p:nvSpPr>
          <p:cNvPr id="15" name="Rechthoek 13">
            <a:extLst>
              <a:ext uri="{FF2B5EF4-FFF2-40B4-BE49-F238E27FC236}">
                <a16:creationId xmlns:a16="http://schemas.microsoft.com/office/drawing/2014/main" id="{483884E2-E54C-4D6C-8F09-9E1A61950785}"/>
              </a:ext>
            </a:extLst>
          </p:cNvPr>
          <p:cNvSpPr/>
          <p:nvPr/>
        </p:nvSpPr>
        <p:spPr>
          <a:xfrm rot="243101">
            <a:off x="1326896" y="3028937"/>
            <a:ext cx="2485086" cy="1532652"/>
          </a:xfrm>
          <a:prstGeom prst="rect">
            <a:avLst/>
          </a:prstGeom>
          <a:solidFill>
            <a:schemeClr val="accent6"/>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2000" b="1" dirty="0" err="1">
                <a:solidFill>
                  <a:schemeClr val="tx1"/>
                </a:solidFill>
              </a:rPr>
              <a:t>Format</a:t>
            </a:r>
            <a:endParaRPr lang="nl-NL" sz="2000" b="1" dirty="0">
              <a:solidFill>
                <a:schemeClr val="tx1"/>
              </a:solidFill>
            </a:endParaRPr>
          </a:p>
        </p:txBody>
      </p:sp>
      <p:sp>
        <p:nvSpPr>
          <p:cNvPr id="16" name="PIJL-RECHTS 15">
            <a:extLst>
              <a:ext uri="{FF2B5EF4-FFF2-40B4-BE49-F238E27FC236}">
                <a16:creationId xmlns:a16="http://schemas.microsoft.com/office/drawing/2014/main" id="{9C426D60-95C4-4608-B872-45B6FF931565}"/>
              </a:ext>
            </a:extLst>
          </p:cNvPr>
          <p:cNvSpPr/>
          <p:nvPr/>
        </p:nvSpPr>
        <p:spPr>
          <a:xfrm>
            <a:off x="3407694" y="4974073"/>
            <a:ext cx="3859212" cy="178474"/>
          </a:xfrm>
          <a:prstGeom prst="rightArrow">
            <a:avLst/>
          </a:prstGeom>
          <a:solidFill>
            <a:srgbClr val="00B050"/>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solidFill>
                <a:srgbClr val="FF7053"/>
              </a:solidFill>
            </a:endParaRPr>
          </a:p>
        </p:txBody>
      </p:sp>
      <p:sp>
        <p:nvSpPr>
          <p:cNvPr id="17" name="Tekstvak 25">
            <a:extLst>
              <a:ext uri="{FF2B5EF4-FFF2-40B4-BE49-F238E27FC236}">
                <a16:creationId xmlns:a16="http://schemas.microsoft.com/office/drawing/2014/main" id="{FD29429A-A225-4AD4-978A-A4478F694227}"/>
              </a:ext>
            </a:extLst>
          </p:cNvPr>
          <p:cNvSpPr txBox="1">
            <a:spLocks noChangeArrowheads="1"/>
          </p:cNvSpPr>
          <p:nvPr/>
        </p:nvSpPr>
        <p:spPr bwMode="auto">
          <a:xfrm>
            <a:off x="4278140" y="4443253"/>
            <a:ext cx="2478882" cy="369332"/>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200"/>
              </a:spcBef>
              <a:spcAft>
                <a:spcPts val="200"/>
              </a:spcAft>
              <a:buFont typeface="Century Gothic" pitchFamily="34" charset="0"/>
              <a:buChar char="►"/>
              <a:defRPr sz="2400" b="1">
                <a:solidFill>
                  <a:schemeClr val="tx1"/>
                </a:solidFill>
                <a:latin typeface="Century Gothic" pitchFamily="34" charset="0"/>
              </a:defRPr>
            </a:lvl1pPr>
            <a:lvl2pPr marL="742950" indent="-285750">
              <a:spcBef>
                <a:spcPts val="200"/>
              </a:spcBef>
              <a:spcAft>
                <a:spcPts val="200"/>
              </a:spcAft>
              <a:buFont typeface="Century Gothic" pitchFamily="34" charset="0"/>
              <a:buChar char="●"/>
              <a:defRPr sz="2400" b="1">
                <a:solidFill>
                  <a:schemeClr val="tx1"/>
                </a:solidFill>
                <a:latin typeface="Century Gothic" pitchFamily="34" charset="0"/>
              </a:defRPr>
            </a:lvl2pPr>
            <a:lvl3pPr marL="1143000" indent="-228600">
              <a:spcBef>
                <a:spcPts val="200"/>
              </a:spcBef>
              <a:spcAft>
                <a:spcPts val="200"/>
              </a:spcAft>
              <a:buFont typeface="Century Gothic" pitchFamily="34" charset="0"/>
              <a:buChar char="○"/>
              <a:defRPr sz="2400">
                <a:solidFill>
                  <a:schemeClr val="tx1"/>
                </a:solidFill>
                <a:latin typeface="Century Gothic" pitchFamily="34" charset="0"/>
              </a:defRPr>
            </a:lvl3pPr>
            <a:lvl4pPr marL="1600200" indent="-228600">
              <a:spcBef>
                <a:spcPct val="20000"/>
              </a:spcBef>
              <a:buFont typeface="Wingdings 3" pitchFamily="18" charset="2"/>
              <a:buChar char="u"/>
              <a:defRPr sz="2400" b="1">
                <a:solidFill>
                  <a:schemeClr val="tx1"/>
                </a:solidFill>
                <a:latin typeface="Century Gothic" pitchFamily="34" charset="0"/>
              </a:defRPr>
            </a:lvl4pPr>
            <a:lvl5pPr marL="2057400" indent="-228600">
              <a:spcBef>
                <a:spcPct val="20000"/>
              </a:spcBef>
              <a:buFont typeface="Wingdings 3" pitchFamily="18" charset="2"/>
              <a:buChar char="u"/>
              <a:defRPr sz="2400" b="1">
                <a:solidFill>
                  <a:schemeClr val="tx1"/>
                </a:solidFill>
                <a:latin typeface="Century Gothic" pitchFamily="34" charset="0"/>
              </a:defRPr>
            </a:lvl5pPr>
            <a:lvl6pPr marL="25146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6pPr>
            <a:lvl7pPr marL="29718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7pPr>
            <a:lvl8pPr marL="34290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8pPr>
            <a:lvl9pPr marL="38862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9pPr>
          </a:lstStyle>
          <a:p>
            <a:pPr eaLnBrk="1" hangingPunct="1">
              <a:spcBef>
                <a:spcPct val="0"/>
              </a:spcBef>
              <a:spcAft>
                <a:spcPct val="0"/>
              </a:spcAft>
              <a:buFontTx/>
              <a:buNone/>
            </a:pPr>
            <a:r>
              <a:rPr lang="nl-NL" altLang="nl-NL" sz="1800" dirty="0">
                <a:latin typeface="Arial" charset="0"/>
              </a:rPr>
              <a:t>Formatting Objects</a:t>
            </a:r>
          </a:p>
        </p:txBody>
      </p:sp>
      <p:sp>
        <p:nvSpPr>
          <p:cNvPr id="22" name="PIJL-RECHTS 15">
            <a:extLst>
              <a:ext uri="{FF2B5EF4-FFF2-40B4-BE49-F238E27FC236}">
                <a16:creationId xmlns:a16="http://schemas.microsoft.com/office/drawing/2014/main" id="{509D788B-F741-446D-AC8E-DA02DF7F7422}"/>
              </a:ext>
            </a:extLst>
          </p:cNvPr>
          <p:cNvSpPr/>
          <p:nvPr/>
        </p:nvSpPr>
        <p:spPr>
          <a:xfrm>
            <a:off x="5887889" y="2610116"/>
            <a:ext cx="3373278" cy="181207"/>
          </a:xfrm>
          <a:prstGeom prst="rightArrow">
            <a:avLst/>
          </a:prstGeom>
          <a:solidFill>
            <a:srgbClr val="FFFF00"/>
          </a:solidFill>
          <a:ln>
            <a:solidFill>
              <a:srgbClr val="FFFF00"/>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solidFill>
                <a:srgbClr val="FF7053"/>
              </a:solidFill>
            </a:endParaRPr>
          </a:p>
        </p:txBody>
      </p:sp>
    </p:spTree>
    <p:extLst>
      <p:ext uri="{BB962C8B-B14F-4D97-AF65-F5344CB8AC3E}">
        <p14:creationId xmlns:p14="http://schemas.microsoft.com/office/powerpoint/2010/main" val="247665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 calcmode="lin" valueType="num">
                                      <p:cBhvr additive="base">
                                        <p:cTn id="9" dur="500" fill="hold"/>
                                        <p:tgtEl>
                                          <p:spTgt spid="11"/>
                                        </p:tgtEl>
                                        <p:attrNameLst>
                                          <p:attrName>ppt_x</p:attrName>
                                        </p:attrNameLst>
                                      </p:cBhvr>
                                      <p:tavLst>
                                        <p:tav tm="0">
                                          <p:val>
                                            <p:strVal val="0-#ppt_w/2"/>
                                          </p:val>
                                        </p:tav>
                                        <p:tav tm="100000">
                                          <p:val>
                                            <p:strVal val="#ppt_x"/>
                                          </p:val>
                                        </p:tav>
                                      </p:tavLst>
                                    </p:anim>
                                    <p:anim calcmode="lin" valueType="num">
                                      <p:cBhvr additive="base">
                                        <p:cTn id="1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animBg="1"/>
      <p:bldP spid="13" grpId="0" animBg="1"/>
      <p:bldP spid="14" grpId="0" animBg="1"/>
      <p:bldP spid="15" grpId="0" animBg="1"/>
      <p:bldP spid="16" grpId="0" animBg="1"/>
      <p:bldP spid="17" grpId="0"/>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BB2C0F-612C-4490-9FC2-3A289FE0F08C}"/>
              </a:ext>
            </a:extLst>
          </p:cNvPr>
          <p:cNvSpPr>
            <a:spLocks noGrp="1"/>
          </p:cNvSpPr>
          <p:nvPr>
            <p:ph type="title"/>
          </p:nvPr>
        </p:nvSpPr>
        <p:spPr/>
        <p:txBody>
          <a:bodyPr/>
          <a:lstStyle/>
          <a:p>
            <a:r>
              <a:rPr lang="nl-NL" dirty="0"/>
              <a:t>QUIZ &amp; Demo</a:t>
            </a:r>
          </a:p>
        </p:txBody>
      </p:sp>
      <p:sp>
        <p:nvSpPr>
          <p:cNvPr id="3" name="Tijdelijke aanduiding voor datum 2">
            <a:extLst>
              <a:ext uri="{FF2B5EF4-FFF2-40B4-BE49-F238E27FC236}">
                <a16:creationId xmlns:a16="http://schemas.microsoft.com/office/drawing/2014/main" id="{BA0A1B67-47F1-4F6F-B3C8-03ED52263ABE}"/>
              </a:ext>
            </a:extLst>
          </p:cNvPr>
          <p:cNvSpPr>
            <a:spLocks noGrp="1"/>
          </p:cNvSpPr>
          <p:nvPr>
            <p:ph type="dt" sz="half" idx="10"/>
          </p:nvPr>
        </p:nvSpPr>
        <p:spPr/>
        <p:txBody>
          <a:bodyPr/>
          <a:lstStyle/>
          <a:p>
            <a:r>
              <a:rPr lang="nl-NL"/>
              <a:t>11/19/2018</a:t>
            </a:r>
            <a:endParaRPr lang="en-US" dirty="0"/>
          </a:p>
        </p:txBody>
      </p:sp>
      <p:sp>
        <p:nvSpPr>
          <p:cNvPr id="4" name="Tijdelijke aanduiding voor voettekst 3">
            <a:extLst>
              <a:ext uri="{FF2B5EF4-FFF2-40B4-BE49-F238E27FC236}">
                <a16:creationId xmlns:a16="http://schemas.microsoft.com/office/drawing/2014/main" id="{34A3F2A6-FDF9-4179-9C87-4EE3FEE01234}"/>
              </a:ext>
            </a:extLst>
          </p:cNvPr>
          <p:cNvSpPr>
            <a:spLocks noGrp="1"/>
          </p:cNvSpPr>
          <p:nvPr>
            <p:ph type="ftr" sz="quarter" idx="11"/>
          </p:nvPr>
        </p:nvSpPr>
        <p:spPr/>
        <p:txBody>
          <a:bodyPr/>
          <a:lstStyle/>
          <a:p>
            <a:r>
              <a:rPr lang="en-US"/>
              <a:t>Introduction to powershell</a:t>
            </a:r>
            <a:endParaRPr lang="en-US" dirty="0"/>
          </a:p>
        </p:txBody>
      </p:sp>
      <p:sp>
        <p:nvSpPr>
          <p:cNvPr id="5" name="Tijdelijke aanduiding voor dianummer 4">
            <a:extLst>
              <a:ext uri="{FF2B5EF4-FFF2-40B4-BE49-F238E27FC236}">
                <a16:creationId xmlns:a16="http://schemas.microsoft.com/office/drawing/2014/main" id="{778AB057-9149-40D6-B130-E4536ACD82A6}"/>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
        <p:nvSpPr>
          <p:cNvPr id="6" name="Rechthoek 5">
            <a:extLst>
              <a:ext uri="{FF2B5EF4-FFF2-40B4-BE49-F238E27FC236}">
                <a16:creationId xmlns:a16="http://schemas.microsoft.com/office/drawing/2014/main" id="{567A5919-BBE2-4E6D-9918-B06DDC17F79D}"/>
              </a:ext>
            </a:extLst>
          </p:cNvPr>
          <p:cNvSpPr/>
          <p:nvPr/>
        </p:nvSpPr>
        <p:spPr>
          <a:xfrm>
            <a:off x="1141413" y="2302621"/>
            <a:ext cx="9991288" cy="2923877"/>
          </a:xfrm>
          <a:prstGeom prst="rect">
            <a:avLst/>
          </a:prstGeom>
        </p:spPr>
        <p:txBody>
          <a:bodyPr wrap="square">
            <a:spAutoFit/>
          </a:bodyPr>
          <a:lstStyle/>
          <a:p>
            <a:pPr marL="285750" indent="-285750">
              <a:buFont typeface="Arial" panose="020B0604020202020204" pitchFamily="34" charset="0"/>
              <a:buChar char="•"/>
              <a:defRPr/>
            </a:pPr>
            <a:r>
              <a:rPr lang="nl-NL" sz="2800" dirty="0">
                <a:solidFill>
                  <a:schemeClr val="accent4">
                    <a:lumMod val="75000"/>
                  </a:schemeClr>
                </a:solidFill>
              </a:rPr>
              <a:t>Open je browser en open : </a:t>
            </a:r>
          </a:p>
          <a:p>
            <a:pPr lvl="1">
              <a:defRPr/>
            </a:pPr>
            <a:endParaRPr lang="nl-NL" sz="3600" dirty="0">
              <a:solidFill>
                <a:schemeClr val="accent4">
                  <a:lumMod val="75000"/>
                </a:schemeClr>
              </a:solidFill>
              <a:hlinkClick r:id="rId2">
                <a:extLst>
                  <a:ext uri="{A12FA001-AC4F-418D-AE19-62706E023703}">
                    <ahyp:hlinkClr xmlns:ahyp="http://schemas.microsoft.com/office/drawing/2018/hyperlinkcolor" val="tx"/>
                  </a:ext>
                </a:extLst>
              </a:hlinkClick>
            </a:endParaRPr>
          </a:p>
          <a:p>
            <a:pPr lvl="1">
              <a:defRPr/>
            </a:pPr>
            <a:r>
              <a:rPr lang="nl-NL" dirty="0">
                <a:solidFill>
                  <a:schemeClr val="accent4">
                    <a:lumMod val="75000"/>
                  </a:schemeClr>
                </a:solidFill>
              </a:rPr>
              <a:t>					</a:t>
            </a:r>
          </a:p>
          <a:p>
            <a:pPr lvl="1">
              <a:defRPr/>
            </a:pPr>
            <a:endParaRPr lang="nl-NL" dirty="0">
              <a:solidFill>
                <a:schemeClr val="accent4">
                  <a:lumMod val="75000"/>
                </a:schemeClr>
              </a:solidFill>
            </a:endParaRPr>
          </a:p>
          <a:p>
            <a:pPr>
              <a:defRPr/>
            </a:pPr>
            <a:r>
              <a:rPr lang="nl-NL" dirty="0">
                <a:solidFill>
                  <a:schemeClr val="accent4">
                    <a:lumMod val="75000"/>
                  </a:schemeClr>
                </a:solidFill>
                <a:sym typeface="Wingdings" panose="05000000000000000000" pitchFamily="2" charset="2"/>
              </a:rPr>
              <a:t>	</a:t>
            </a:r>
          </a:p>
          <a:p>
            <a:pPr>
              <a:defRPr/>
            </a:pPr>
            <a:r>
              <a:rPr lang="nl-NL" dirty="0">
                <a:solidFill>
                  <a:schemeClr val="accent4">
                    <a:lumMod val="75000"/>
                  </a:schemeClr>
                </a:solidFill>
                <a:sym typeface="Wingdings" panose="05000000000000000000" pitchFamily="2" charset="2"/>
              </a:rPr>
              <a:t>		                     </a:t>
            </a:r>
          </a:p>
          <a:p>
            <a:pPr>
              <a:defRPr/>
            </a:pPr>
            <a:r>
              <a:rPr lang="nl-NL" sz="2400" dirty="0">
                <a:solidFill>
                  <a:schemeClr val="accent4">
                    <a:lumMod val="75000"/>
                  </a:schemeClr>
                </a:solidFill>
                <a:sym typeface="Wingdings" panose="05000000000000000000" pitchFamily="2" charset="2"/>
              </a:rPr>
              <a:t>										</a:t>
            </a:r>
          </a:p>
          <a:p>
            <a:pPr>
              <a:defRPr/>
            </a:pPr>
            <a:r>
              <a:rPr lang="nl-NL" sz="2400" dirty="0">
                <a:solidFill>
                  <a:schemeClr val="accent4">
                    <a:lumMod val="75000"/>
                  </a:schemeClr>
                </a:solidFill>
                <a:sym typeface="Wingdings" panose="05000000000000000000" pitchFamily="2" charset="2"/>
              </a:rPr>
              <a:t>										 </a:t>
            </a:r>
            <a:r>
              <a:rPr lang="nl-NL" sz="2400" dirty="0">
                <a:solidFill>
                  <a:schemeClr val="accent4">
                    <a:lumMod val="75000"/>
                  </a:schemeClr>
                </a:solidFill>
              </a:rPr>
              <a:t>of installeer app op je telefoon</a:t>
            </a:r>
          </a:p>
        </p:txBody>
      </p:sp>
      <p:pic>
        <p:nvPicPr>
          <p:cNvPr id="7" name="Afbeelding 6">
            <a:extLst>
              <a:ext uri="{FF2B5EF4-FFF2-40B4-BE49-F238E27FC236}">
                <a16:creationId xmlns:a16="http://schemas.microsoft.com/office/drawing/2014/main" id="{958E3706-65E9-4564-8844-4ECB7CB459B0}"/>
              </a:ext>
            </a:extLst>
          </p:cNvPr>
          <p:cNvPicPr>
            <a:picLocks noChangeAspect="1"/>
          </p:cNvPicPr>
          <p:nvPr/>
        </p:nvPicPr>
        <p:blipFill>
          <a:blip r:embed="rId3"/>
          <a:stretch>
            <a:fillRect/>
          </a:stretch>
        </p:blipFill>
        <p:spPr>
          <a:xfrm>
            <a:off x="1445056" y="3839571"/>
            <a:ext cx="2272500" cy="1486215"/>
          </a:xfrm>
          <a:prstGeom prst="rect">
            <a:avLst/>
          </a:prstGeom>
        </p:spPr>
      </p:pic>
      <p:pic>
        <p:nvPicPr>
          <p:cNvPr id="8" name="Afbeelding 7">
            <a:extLst>
              <a:ext uri="{FF2B5EF4-FFF2-40B4-BE49-F238E27FC236}">
                <a16:creationId xmlns:a16="http://schemas.microsoft.com/office/drawing/2014/main" id="{6F71BFE7-0969-4747-B9C1-CE1133EFE9BF}"/>
              </a:ext>
            </a:extLst>
          </p:cNvPr>
          <p:cNvPicPr>
            <a:picLocks noChangeAspect="1"/>
          </p:cNvPicPr>
          <p:nvPr/>
        </p:nvPicPr>
        <p:blipFill>
          <a:blip r:embed="rId4"/>
          <a:stretch>
            <a:fillRect/>
          </a:stretch>
        </p:blipFill>
        <p:spPr>
          <a:xfrm>
            <a:off x="3016898" y="4874523"/>
            <a:ext cx="1790766" cy="1193844"/>
          </a:xfrm>
          <a:prstGeom prst="rect">
            <a:avLst/>
          </a:prstGeom>
        </p:spPr>
      </p:pic>
      <p:pic>
        <p:nvPicPr>
          <p:cNvPr id="16" name="Afbeelding 15">
            <a:extLst>
              <a:ext uri="{FF2B5EF4-FFF2-40B4-BE49-F238E27FC236}">
                <a16:creationId xmlns:a16="http://schemas.microsoft.com/office/drawing/2014/main" id="{66BC9ED7-D9EF-4FBD-9E92-DEECBF0679A9}"/>
              </a:ext>
            </a:extLst>
          </p:cNvPr>
          <p:cNvPicPr>
            <a:picLocks noChangeAspect="1"/>
          </p:cNvPicPr>
          <p:nvPr/>
        </p:nvPicPr>
        <p:blipFill>
          <a:blip r:embed="rId5"/>
          <a:stretch>
            <a:fillRect/>
          </a:stretch>
        </p:blipFill>
        <p:spPr>
          <a:xfrm>
            <a:off x="1059299" y="4874523"/>
            <a:ext cx="1522007" cy="891801"/>
          </a:xfrm>
          <a:prstGeom prst="rect">
            <a:avLst/>
          </a:prstGeom>
        </p:spPr>
      </p:pic>
      <p:sp>
        <p:nvSpPr>
          <p:cNvPr id="9" name="Rechthoek 8">
            <a:extLst>
              <a:ext uri="{FF2B5EF4-FFF2-40B4-BE49-F238E27FC236}">
                <a16:creationId xmlns:a16="http://schemas.microsoft.com/office/drawing/2014/main" id="{7EA3FDB6-0496-48D6-B1D5-4DE5D4E8F196}"/>
              </a:ext>
            </a:extLst>
          </p:cNvPr>
          <p:cNvSpPr/>
          <p:nvPr/>
        </p:nvSpPr>
        <p:spPr>
          <a:xfrm>
            <a:off x="3458176" y="3284291"/>
            <a:ext cx="6903101" cy="923330"/>
          </a:xfrm>
          <a:prstGeom prst="rect">
            <a:avLst/>
          </a:prstGeom>
          <a:noFill/>
        </p:spPr>
        <p:txBody>
          <a:bodyPr wrap="square" lIns="91440" tIns="45720" rIns="91440" bIns="45720">
            <a:spAutoFit/>
          </a:bodyPr>
          <a:lstStyle/>
          <a:p>
            <a:pPr algn="ctr"/>
            <a:r>
              <a:rPr lang="nl-N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https://kahoot.it/</a:t>
            </a:r>
          </a:p>
        </p:txBody>
      </p:sp>
      <p:pic>
        <p:nvPicPr>
          <p:cNvPr id="1026" name="Picture 2" descr="Afbeeldingsresultaat voor kahoot logo">
            <a:hlinkClick r:id="rId6"/>
            <a:extLst>
              <a:ext uri="{FF2B5EF4-FFF2-40B4-BE49-F238E27FC236}">
                <a16:creationId xmlns:a16="http://schemas.microsoft.com/office/drawing/2014/main" id="{F485732C-4DE4-4875-A1E6-05BEB881AF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5988" y="5600915"/>
            <a:ext cx="1211930" cy="678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915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3AFFCA82-7250-4126-9DAF-D3CCE5267292}"/>
              </a:ext>
            </a:extLst>
          </p:cNvPr>
          <p:cNvSpPr/>
          <p:nvPr/>
        </p:nvSpPr>
        <p:spPr>
          <a:xfrm>
            <a:off x="6147166" y="2672865"/>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Get-service | </a:t>
            </a:r>
            <a:r>
              <a:rPr lang="nl-NL" dirty="0" err="1"/>
              <a:t>where</a:t>
            </a:r>
            <a:r>
              <a:rPr lang="nl-NL" dirty="0"/>
              <a:t> {$_.status –like “running”}</a:t>
            </a:r>
          </a:p>
        </p:txBody>
      </p:sp>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lstStyle/>
          <a:p>
            <a:r>
              <a:rPr lang="nl-NL" sz="1800" dirty="0"/>
              <a:t>List alle  running services en selecteer alleen de running services ?</a:t>
            </a:r>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Get-service –status running </a:t>
            </a:r>
          </a:p>
        </p:txBody>
      </p:sp>
      <p:sp>
        <p:nvSpPr>
          <p:cNvPr id="10" name="Rechthoek 9">
            <a:extLst>
              <a:ext uri="{FF2B5EF4-FFF2-40B4-BE49-F238E27FC236}">
                <a16:creationId xmlns:a16="http://schemas.microsoft.com/office/drawing/2014/main" id="{2645E54F-CFA2-48EC-B620-19F4B4BBD4AD}"/>
              </a:ext>
            </a:extLst>
          </p:cNvPr>
          <p:cNvSpPr/>
          <p:nvPr/>
        </p:nvSpPr>
        <p:spPr>
          <a:xfrm>
            <a:off x="1141413" y="4284784"/>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get-status |</a:t>
            </a:r>
            <a:r>
              <a:rPr lang="nl-NL" dirty="0" err="1"/>
              <a:t>where</a:t>
            </a:r>
            <a:r>
              <a:rPr lang="nl-NL" dirty="0"/>
              <a:t> { $_.service –</a:t>
            </a:r>
            <a:r>
              <a:rPr lang="nl-NL" dirty="0" err="1"/>
              <a:t>eq</a:t>
            </a:r>
            <a:r>
              <a:rPr lang="nl-NL" dirty="0"/>
              <a:t> “running”}</a:t>
            </a:r>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Get-service | select-object running</a:t>
            </a:r>
          </a:p>
        </p:txBody>
      </p:sp>
      <p:sp>
        <p:nvSpPr>
          <p:cNvPr id="12" name="Rechthoek 11">
            <a:extLst>
              <a:ext uri="{FF2B5EF4-FFF2-40B4-BE49-F238E27FC236}">
                <a16:creationId xmlns:a16="http://schemas.microsoft.com/office/drawing/2014/main" id="{4616B96A-C314-43D1-A32A-AC077A6A4744}"/>
              </a:ext>
            </a:extLst>
          </p:cNvPr>
          <p:cNvSpPr/>
          <p:nvPr/>
        </p:nvSpPr>
        <p:spPr>
          <a:xfrm>
            <a:off x="6147166" y="1975338"/>
            <a:ext cx="5382480" cy="220394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Get-service | </a:t>
            </a:r>
            <a:r>
              <a:rPr lang="nl-NL" dirty="0" err="1"/>
              <a:t>where</a:t>
            </a:r>
            <a:r>
              <a:rPr lang="nl-NL" dirty="0"/>
              <a:t> {$_.status –like “running”}</a:t>
            </a:r>
          </a:p>
        </p:txBody>
      </p:sp>
    </p:spTree>
    <p:extLst>
      <p:ext uri="{BB962C8B-B14F-4D97-AF65-F5344CB8AC3E}">
        <p14:creationId xmlns:p14="http://schemas.microsoft.com/office/powerpoint/2010/main" val="54126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3AFFCA82-7250-4126-9DAF-D3CCE5267292}"/>
              </a:ext>
            </a:extLst>
          </p:cNvPr>
          <p:cNvSpPr/>
          <p:nvPr/>
        </p:nvSpPr>
        <p:spPr>
          <a:xfrm>
            <a:off x="6147166" y="2672865"/>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a:t>
            </a:r>
            <a:r>
              <a:rPr lang="en-GB" dirty="0" err="1"/>
              <a:t>aduser</a:t>
            </a:r>
            <a:r>
              <a:rPr lang="en-GB" dirty="0"/>
              <a:t> -Identity username -Properties </a:t>
            </a:r>
            <a:r>
              <a:rPr lang="en-GB" dirty="0" err="1"/>
              <a:t>whenChanged</a:t>
            </a:r>
            <a:r>
              <a:rPr lang="nl-NL" dirty="0"/>
              <a:t> </a:t>
            </a:r>
          </a:p>
        </p:txBody>
      </p:sp>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lstStyle/>
          <a:p>
            <a:r>
              <a:rPr lang="nl-NL" sz="1800" dirty="0"/>
              <a:t>Check wanneer het useraccount username voor het laatst is aangepast?</a:t>
            </a:r>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a:t>
            </a:r>
            <a:r>
              <a:rPr lang="en-GB" dirty="0" err="1"/>
              <a:t>aduser</a:t>
            </a:r>
            <a:r>
              <a:rPr lang="en-GB" dirty="0"/>
              <a:t> -Identity username | select </a:t>
            </a:r>
            <a:r>
              <a:rPr lang="en-GB" dirty="0" err="1"/>
              <a:t>whenChanged</a:t>
            </a:r>
            <a:r>
              <a:rPr lang="nl-NL" dirty="0"/>
              <a:t> </a:t>
            </a:r>
          </a:p>
        </p:txBody>
      </p:sp>
      <p:sp>
        <p:nvSpPr>
          <p:cNvPr id="10" name="Rechthoek 9">
            <a:extLst>
              <a:ext uri="{FF2B5EF4-FFF2-40B4-BE49-F238E27FC236}">
                <a16:creationId xmlns:a16="http://schemas.microsoft.com/office/drawing/2014/main" id="{2645E54F-CFA2-48EC-B620-19F4B4BBD4AD}"/>
              </a:ext>
            </a:extLst>
          </p:cNvPr>
          <p:cNvSpPr/>
          <p:nvPr/>
        </p:nvSpPr>
        <p:spPr>
          <a:xfrm>
            <a:off x="1141413" y="4284784"/>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a:t>
            </a:r>
            <a:r>
              <a:rPr lang="en-GB" dirty="0" err="1"/>
              <a:t>aduser</a:t>
            </a:r>
            <a:r>
              <a:rPr lang="en-GB" dirty="0"/>
              <a:t> -Identity username -Properties * | where {$_.</a:t>
            </a:r>
            <a:r>
              <a:rPr lang="en-GB" dirty="0" err="1"/>
              <a:t>whenChanged</a:t>
            </a:r>
            <a:r>
              <a:rPr lang="en-GB" dirty="0"/>
              <a:t> -</a:t>
            </a:r>
            <a:r>
              <a:rPr lang="en-GB" dirty="0" err="1"/>
              <a:t>eq</a:t>
            </a:r>
            <a:r>
              <a:rPr lang="en-GB" dirty="0"/>
              <a:t> "Changed"}</a:t>
            </a:r>
            <a:endParaRPr lang="nl-NL" dirty="0"/>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a:t>
            </a:r>
            <a:r>
              <a:rPr lang="en-GB" dirty="0" err="1"/>
              <a:t>aduser</a:t>
            </a:r>
            <a:r>
              <a:rPr lang="en-GB" dirty="0"/>
              <a:t> -Identity username -Properties *).</a:t>
            </a:r>
            <a:r>
              <a:rPr lang="en-GB" dirty="0" err="1"/>
              <a:t>whenChanged</a:t>
            </a:r>
            <a:endParaRPr lang="nl-NL" dirty="0"/>
          </a:p>
        </p:txBody>
      </p:sp>
      <p:sp>
        <p:nvSpPr>
          <p:cNvPr id="12" name="Rechthoek 11">
            <a:extLst>
              <a:ext uri="{FF2B5EF4-FFF2-40B4-BE49-F238E27FC236}">
                <a16:creationId xmlns:a16="http://schemas.microsoft.com/office/drawing/2014/main" id="{28818224-9C8A-4B4D-A048-4E2A65CB8378}"/>
              </a:ext>
            </a:extLst>
          </p:cNvPr>
          <p:cNvSpPr/>
          <p:nvPr/>
        </p:nvSpPr>
        <p:spPr>
          <a:xfrm>
            <a:off x="6147166" y="4284783"/>
            <a:ext cx="5892589" cy="1904999"/>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a:t>
            </a:r>
            <a:r>
              <a:rPr lang="en-GB" dirty="0" err="1"/>
              <a:t>aduser</a:t>
            </a:r>
            <a:r>
              <a:rPr lang="en-GB" dirty="0"/>
              <a:t> -Identity username -Properties *).</a:t>
            </a:r>
            <a:r>
              <a:rPr lang="en-GB" dirty="0" err="1"/>
              <a:t>whenChanged</a:t>
            </a:r>
            <a:endParaRPr lang="nl-NL" dirty="0"/>
          </a:p>
        </p:txBody>
      </p:sp>
    </p:spTree>
    <p:extLst>
      <p:ext uri="{BB962C8B-B14F-4D97-AF65-F5344CB8AC3E}">
        <p14:creationId xmlns:p14="http://schemas.microsoft.com/office/powerpoint/2010/main" val="257956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3AFFCA82-7250-4126-9DAF-D3CCE5267292}"/>
              </a:ext>
            </a:extLst>
          </p:cNvPr>
          <p:cNvSpPr/>
          <p:nvPr/>
        </p:nvSpPr>
        <p:spPr>
          <a:xfrm>
            <a:off x="6147166" y="2672865"/>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process</a:t>
            </a:r>
            <a:r>
              <a:rPr lang="nl-NL" dirty="0"/>
              <a:t> | </a:t>
            </a:r>
            <a:r>
              <a:rPr lang="nl-NL" dirty="0" err="1"/>
              <a:t>where</a:t>
            </a:r>
            <a:r>
              <a:rPr lang="nl-NL" dirty="0"/>
              <a:t>{$_.name –like “w*”}</a:t>
            </a:r>
          </a:p>
        </p:txBody>
      </p:sp>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lstStyle/>
          <a:p>
            <a:r>
              <a:rPr lang="nl-NL" sz="1800" dirty="0"/>
              <a:t>List alle  processen die beginnen met de letter W ?</a:t>
            </a:r>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process</a:t>
            </a:r>
            <a:r>
              <a:rPr lang="nl-NL" dirty="0"/>
              <a:t> –name w</a:t>
            </a:r>
          </a:p>
        </p:txBody>
      </p:sp>
      <p:sp>
        <p:nvSpPr>
          <p:cNvPr id="10" name="Rechthoek 9">
            <a:extLst>
              <a:ext uri="{FF2B5EF4-FFF2-40B4-BE49-F238E27FC236}">
                <a16:creationId xmlns:a16="http://schemas.microsoft.com/office/drawing/2014/main" id="{2645E54F-CFA2-48EC-B620-19F4B4BBD4AD}"/>
              </a:ext>
            </a:extLst>
          </p:cNvPr>
          <p:cNvSpPr/>
          <p:nvPr/>
        </p:nvSpPr>
        <p:spPr>
          <a:xfrm>
            <a:off x="1141413" y="4284784"/>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process</a:t>
            </a:r>
            <a:r>
              <a:rPr lang="nl-NL" dirty="0"/>
              <a:t> –name w*</a:t>
            </a:r>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process</a:t>
            </a:r>
            <a:r>
              <a:rPr lang="nl-NL" dirty="0"/>
              <a:t> | </a:t>
            </a:r>
            <a:r>
              <a:rPr lang="nl-NL" dirty="0" err="1"/>
              <a:t>where</a:t>
            </a:r>
            <a:r>
              <a:rPr lang="nl-NL" dirty="0"/>
              <a:t> {$_.Name –</a:t>
            </a:r>
            <a:r>
              <a:rPr lang="nl-NL" dirty="0" err="1"/>
              <a:t>eq</a:t>
            </a:r>
            <a:r>
              <a:rPr lang="nl-NL" dirty="0"/>
              <a:t> “w*”)</a:t>
            </a:r>
          </a:p>
        </p:txBody>
      </p:sp>
      <p:sp>
        <p:nvSpPr>
          <p:cNvPr id="12" name="Rechthoek 11">
            <a:extLst>
              <a:ext uri="{FF2B5EF4-FFF2-40B4-BE49-F238E27FC236}">
                <a16:creationId xmlns:a16="http://schemas.microsoft.com/office/drawing/2014/main" id="{E0005E88-FFFE-40A6-AEB4-9639B6AA4396}"/>
              </a:ext>
            </a:extLst>
          </p:cNvPr>
          <p:cNvSpPr/>
          <p:nvPr/>
        </p:nvSpPr>
        <p:spPr>
          <a:xfrm>
            <a:off x="697523" y="4284784"/>
            <a:ext cx="5344133" cy="1905000"/>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process</a:t>
            </a:r>
            <a:r>
              <a:rPr lang="nl-NL" dirty="0"/>
              <a:t> –name w*</a:t>
            </a:r>
          </a:p>
        </p:txBody>
      </p:sp>
      <p:sp>
        <p:nvSpPr>
          <p:cNvPr id="14" name="Rechthoek 13">
            <a:extLst>
              <a:ext uri="{FF2B5EF4-FFF2-40B4-BE49-F238E27FC236}">
                <a16:creationId xmlns:a16="http://schemas.microsoft.com/office/drawing/2014/main" id="{FA933158-60AC-42F6-86E7-50A76CAFF068}"/>
              </a:ext>
            </a:extLst>
          </p:cNvPr>
          <p:cNvSpPr/>
          <p:nvPr/>
        </p:nvSpPr>
        <p:spPr>
          <a:xfrm>
            <a:off x="6147166" y="2198077"/>
            <a:ext cx="5593496" cy="198275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process</a:t>
            </a:r>
            <a:r>
              <a:rPr lang="nl-NL" dirty="0"/>
              <a:t> | </a:t>
            </a:r>
            <a:r>
              <a:rPr lang="nl-NL" dirty="0" err="1"/>
              <a:t>where</a:t>
            </a:r>
            <a:r>
              <a:rPr lang="nl-NL" dirty="0"/>
              <a:t>{$_.name –like “w*”}</a:t>
            </a:r>
          </a:p>
        </p:txBody>
      </p:sp>
    </p:spTree>
    <p:extLst>
      <p:ext uri="{BB962C8B-B14F-4D97-AF65-F5344CB8AC3E}">
        <p14:creationId xmlns:p14="http://schemas.microsoft.com/office/powerpoint/2010/main" val="25878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3AFFCA82-7250-4126-9DAF-D3CCE5267292}"/>
              </a:ext>
            </a:extLst>
          </p:cNvPr>
          <p:cNvSpPr/>
          <p:nvPr/>
        </p:nvSpPr>
        <p:spPr>
          <a:xfrm>
            <a:off x="6147166" y="2672865"/>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wmiobject</a:t>
            </a:r>
            <a:r>
              <a:rPr lang="nl-NL" dirty="0"/>
              <a:t>| select -object</a:t>
            </a:r>
          </a:p>
        </p:txBody>
      </p:sp>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lstStyle/>
          <a:p>
            <a:r>
              <a:rPr lang="nl-NL" sz="1800" dirty="0"/>
              <a:t>Hoe kun je zien wat voor </a:t>
            </a:r>
            <a:r>
              <a:rPr lang="nl-NL" sz="1800" dirty="0" err="1"/>
              <a:t>properties</a:t>
            </a:r>
            <a:r>
              <a:rPr lang="nl-NL" sz="1800" dirty="0"/>
              <a:t>, </a:t>
            </a:r>
            <a:r>
              <a:rPr lang="nl-NL" sz="1800" dirty="0" err="1"/>
              <a:t>methods</a:t>
            </a:r>
            <a:r>
              <a:rPr lang="nl-NL" sz="1800" dirty="0"/>
              <a:t> en type object de output is?</a:t>
            </a:r>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wmiobject</a:t>
            </a:r>
            <a:r>
              <a:rPr lang="nl-NL" dirty="0"/>
              <a:t> | </a:t>
            </a:r>
            <a:r>
              <a:rPr lang="nl-NL" dirty="0" err="1"/>
              <a:t>where</a:t>
            </a:r>
            <a:r>
              <a:rPr lang="nl-NL" dirty="0"/>
              <a:t>{$_.object –like Property}</a:t>
            </a:r>
          </a:p>
        </p:txBody>
      </p:sp>
      <p:sp>
        <p:nvSpPr>
          <p:cNvPr id="10" name="Rechthoek 9">
            <a:extLst>
              <a:ext uri="{FF2B5EF4-FFF2-40B4-BE49-F238E27FC236}">
                <a16:creationId xmlns:a16="http://schemas.microsoft.com/office/drawing/2014/main" id="{2645E54F-CFA2-48EC-B620-19F4B4BBD4AD}"/>
              </a:ext>
            </a:extLst>
          </p:cNvPr>
          <p:cNvSpPr/>
          <p:nvPr/>
        </p:nvSpPr>
        <p:spPr>
          <a:xfrm>
            <a:off x="1141413" y="4284784"/>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wmiobject</a:t>
            </a:r>
            <a:r>
              <a:rPr lang="nl-NL" dirty="0"/>
              <a:t> –type object</a:t>
            </a:r>
          </a:p>
        </p:txBody>
      </p:sp>
      <p:sp>
        <p:nvSpPr>
          <p:cNvPr id="11" name="Rechthoek 10">
            <a:extLst>
              <a:ext uri="{FF2B5EF4-FFF2-40B4-BE49-F238E27FC236}">
                <a16:creationId xmlns:a16="http://schemas.microsoft.com/office/drawing/2014/main" id="{ACACF496-0E06-427D-A567-79FBF8B9C047}"/>
              </a:ext>
            </a:extLst>
          </p:cNvPr>
          <p:cNvSpPr/>
          <p:nvPr/>
        </p:nvSpPr>
        <p:spPr>
          <a:xfrm>
            <a:off x="6147165"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wmiobject</a:t>
            </a:r>
            <a:r>
              <a:rPr lang="nl-NL" dirty="0"/>
              <a:t> | get-member</a:t>
            </a:r>
          </a:p>
        </p:txBody>
      </p:sp>
      <p:sp>
        <p:nvSpPr>
          <p:cNvPr id="15" name="Rechthoek 14">
            <a:extLst>
              <a:ext uri="{FF2B5EF4-FFF2-40B4-BE49-F238E27FC236}">
                <a16:creationId xmlns:a16="http://schemas.microsoft.com/office/drawing/2014/main" id="{585BB6A6-C3CE-4320-8263-8D2B80A28C32}"/>
              </a:ext>
            </a:extLst>
          </p:cNvPr>
          <p:cNvSpPr/>
          <p:nvPr/>
        </p:nvSpPr>
        <p:spPr>
          <a:xfrm>
            <a:off x="6147165" y="4284784"/>
            <a:ext cx="5630978" cy="19636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wmiobject</a:t>
            </a:r>
            <a:r>
              <a:rPr lang="nl-NL" dirty="0"/>
              <a:t> | get-member</a:t>
            </a:r>
          </a:p>
        </p:txBody>
      </p:sp>
    </p:spTree>
    <p:extLst>
      <p:ext uri="{BB962C8B-B14F-4D97-AF65-F5344CB8AC3E}">
        <p14:creationId xmlns:p14="http://schemas.microsoft.com/office/powerpoint/2010/main" val="116038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3AFFCA82-7250-4126-9DAF-D3CCE5267292}"/>
              </a:ext>
            </a:extLst>
          </p:cNvPr>
          <p:cNvSpPr/>
          <p:nvPr/>
        </p:nvSpPr>
        <p:spPr>
          <a:xfrm>
            <a:off x="6147164" y="2675792"/>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a:t>
            </a:r>
            <a:r>
              <a:rPr lang="en-GB" dirty="0" err="1"/>
              <a:t>wmiobject</a:t>
            </a:r>
            <a:r>
              <a:rPr lang="en-GB" dirty="0"/>
              <a:t> -class win32_bios | select </a:t>
            </a:r>
            <a:r>
              <a:rPr lang="en-GB" dirty="0" err="1"/>
              <a:t>name,serialnumber</a:t>
            </a:r>
            <a:endParaRPr lang="nl-NL" dirty="0"/>
          </a:p>
        </p:txBody>
      </p:sp>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lstStyle/>
          <a:p>
            <a:r>
              <a:rPr lang="nl-NL" sz="1800" dirty="0"/>
              <a:t>Verander de default output van het commando “get-</a:t>
            </a:r>
            <a:r>
              <a:rPr lang="nl-NL" sz="1800" dirty="0" err="1"/>
              <a:t>wmiobject</a:t>
            </a:r>
            <a:r>
              <a:rPr lang="nl-NL" sz="1800" dirty="0"/>
              <a:t> ”naar Tabel en laat alleen de naam en het serienummer zien. </a:t>
            </a:r>
            <a:br>
              <a:rPr lang="nl-NL" sz="1800" dirty="0"/>
            </a:br>
            <a:r>
              <a:rPr lang="nl-NL" sz="1800" dirty="0"/>
              <a:t>Zorg ervoor dat de output nog bruikbaar is!</a:t>
            </a:r>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a:t>
            </a:r>
            <a:r>
              <a:rPr lang="en-GB" dirty="0" err="1"/>
              <a:t>wmiobject</a:t>
            </a:r>
            <a:r>
              <a:rPr lang="en-GB" dirty="0"/>
              <a:t> -class win32_bios | format-table -Property </a:t>
            </a:r>
            <a:r>
              <a:rPr lang="en-GB" dirty="0" err="1"/>
              <a:t>name,serialnumber</a:t>
            </a:r>
            <a:endParaRPr lang="nl-NL" dirty="0"/>
          </a:p>
        </p:txBody>
      </p:sp>
      <p:sp>
        <p:nvSpPr>
          <p:cNvPr id="10" name="Rechthoek 9">
            <a:extLst>
              <a:ext uri="{FF2B5EF4-FFF2-40B4-BE49-F238E27FC236}">
                <a16:creationId xmlns:a16="http://schemas.microsoft.com/office/drawing/2014/main" id="{2645E54F-CFA2-48EC-B620-19F4B4BBD4AD}"/>
              </a:ext>
            </a:extLst>
          </p:cNvPr>
          <p:cNvSpPr/>
          <p:nvPr/>
        </p:nvSpPr>
        <p:spPr>
          <a:xfrm>
            <a:off x="1141412" y="4284784"/>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a:t>
            </a:r>
            <a:r>
              <a:rPr lang="en-GB" dirty="0" err="1"/>
              <a:t>wmiobject</a:t>
            </a:r>
            <a:r>
              <a:rPr lang="en-GB" dirty="0"/>
              <a:t> -class win32_bios -Property </a:t>
            </a:r>
            <a:r>
              <a:rPr lang="en-GB" dirty="0" err="1"/>
              <a:t>name,serialnumber</a:t>
            </a:r>
            <a:r>
              <a:rPr lang="en-GB" dirty="0"/>
              <a:t> | format-table</a:t>
            </a:r>
            <a:endParaRPr lang="nl-NL" dirty="0"/>
          </a:p>
          <a:p>
            <a:pPr algn="ctr"/>
            <a:endParaRPr lang="nl-NL" dirty="0"/>
          </a:p>
        </p:txBody>
      </p:sp>
      <p:sp>
        <p:nvSpPr>
          <p:cNvPr id="11" name="Rechthoek 10">
            <a:extLst>
              <a:ext uri="{FF2B5EF4-FFF2-40B4-BE49-F238E27FC236}">
                <a16:creationId xmlns:a16="http://schemas.microsoft.com/office/drawing/2014/main" id="{ACACF496-0E06-427D-A567-79FBF8B9C047}"/>
              </a:ext>
            </a:extLst>
          </p:cNvPr>
          <p:cNvSpPr/>
          <p:nvPr/>
        </p:nvSpPr>
        <p:spPr>
          <a:xfrm>
            <a:off x="6147165"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a:t>
            </a:r>
            <a:r>
              <a:rPr lang="en-GB" dirty="0" err="1"/>
              <a:t>wmiobject</a:t>
            </a:r>
            <a:r>
              <a:rPr lang="en-GB" dirty="0"/>
              <a:t> -class win32_bios | select </a:t>
            </a:r>
            <a:r>
              <a:rPr lang="en-GB" dirty="0" err="1"/>
              <a:t>name,serialnumber</a:t>
            </a:r>
            <a:r>
              <a:rPr lang="en-GB" dirty="0"/>
              <a:t> | format-table</a:t>
            </a:r>
            <a:endParaRPr lang="nl-NL" dirty="0"/>
          </a:p>
        </p:txBody>
      </p:sp>
      <p:pic>
        <p:nvPicPr>
          <p:cNvPr id="3" name="Afbeelding 2">
            <a:extLst>
              <a:ext uri="{FF2B5EF4-FFF2-40B4-BE49-F238E27FC236}">
                <a16:creationId xmlns:a16="http://schemas.microsoft.com/office/drawing/2014/main" id="{2E8B36DB-073C-4EAD-9F5A-E39551FDC78B}"/>
              </a:ext>
            </a:extLst>
          </p:cNvPr>
          <p:cNvPicPr>
            <a:picLocks noChangeAspect="1"/>
          </p:cNvPicPr>
          <p:nvPr/>
        </p:nvPicPr>
        <p:blipFill>
          <a:blip r:embed="rId2"/>
          <a:stretch>
            <a:fillRect/>
          </a:stretch>
        </p:blipFill>
        <p:spPr>
          <a:xfrm>
            <a:off x="7452161" y="226614"/>
            <a:ext cx="4415255" cy="2204095"/>
          </a:xfrm>
          <a:prstGeom prst="rect">
            <a:avLst/>
          </a:prstGeom>
        </p:spPr>
      </p:pic>
      <p:sp>
        <p:nvSpPr>
          <p:cNvPr id="12" name="Rechthoek 11">
            <a:extLst>
              <a:ext uri="{FF2B5EF4-FFF2-40B4-BE49-F238E27FC236}">
                <a16:creationId xmlns:a16="http://schemas.microsoft.com/office/drawing/2014/main" id="{7F0C9796-F42D-4BD1-820B-E47C294049E6}"/>
              </a:ext>
            </a:extLst>
          </p:cNvPr>
          <p:cNvSpPr/>
          <p:nvPr/>
        </p:nvSpPr>
        <p:spPr>
          <a:xfrm>
            <a:off x="6147163" y="1778466"/>
            <a:ext cx="5720253" cy="240374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a:t>
            </a:r>
            <a:r>
              <a:rPr lang="en-GB" dirty="0" err="1"/>
              <a:t>wmiobject</a:t>
            </a:r>
            <a:r>
              <a:rPr lang="en-GB" dirty="0"/>
              <a:t> -class win32_bios | select </a:t>
            </a:r>
            <a:r>
              <a:rPr lang="en-GB" dirty="0" err="1"/>
              <a:t>name,serialnumber</a:t>
            </a:r>
            <a:endParaRPr lang="nl-NL" dirty="0"/>
          </a:p>
        </p:txBody>
      </p:sp>
    </p:spTree>
    <p:extLst>
      <p:ext uri="{BB962C8B-B14F-4D97-AF65-F5344CB8AC3E}">
        <p14:creationId xmlns:p14="http://schemas.microsoft.com/office/powerpoint/2010/main" val="339884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ECCFF5-C5C1-4F68-984A-4BED7902CA9D}"/>
              </a:ext>
            </a:extLst>
          </p:cNvPr>
          <p:cNvSpPr>
            <a:spLocks noGrp="1"/>
          </p:cNvSpPr>
          <p:nvPr>
            <p:ph type="title"/>
          </p:nvPr>
        </p:nvSpPr>
        <p:spPr/>
        <p:txBody>
          <a:bodyPr/>
          <a:lstStyle/>
          <a:p>
            <a:r>
              <a:rPr lang="nl-NL" dirty="0"/>
              <a:t>Eind  dagdeel 1</a:t>
            </a:r>
          </a:p>
        </p:txBody>
      </p:sp>
      <p:sp>
        <p:nvSpPr>
          <p:cNvPr id="4" name="Tijdelijke aanduiding voor datum 3">
            <a:extLst>
              <a:ext uri="{FF2B5EF4-FFF2-40B4-BE49-F238E27FC236}">
                <a16:creationId xmlns:a16="http://schemas.microsoft.com/office/drawing/2014/main" id="{14DD83E9-428E-4949-9BF9-653E068C3CDC}"/>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744715F6-03B7-4C7A-8CDA-4423E90587E6}"/>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28DF4F8E-C665-4779-B5ED-D446E4FF07C8}"/>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
        <p:nvSpPr>
          <p:cNvPr id="7" name="Subtitle 2">
            <a:extLst>
              <a:ext uri="{FF2B5EF4-FFF2-40B4-BE49-F238E27FC236}">
                <a16:creationId xmlns:a16="http://schemas.microsoft.com/office/drawing/2014/main" id="{C8DD42FD-E44C-46C1-93BE-EE775D3B4FE4}"/>
              </a:ext>
            </a:extLst>
          </p:cNvPr>
          <p:cNvSpPr txBox="1">
            <a:spLocks/>
          </p:cNvSpPr>
          <p:nvPr/>
        </p:nvSpPr>
        <p:spPr>
          <a:xfrm>
            <a:off x="1141413" y="2666999"/>
            <a:ext cx="7921505" cy="279768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nl-NL" altLang="nl-NL"/>
          </a:p>
          <a:p>
            <a:endParaRPr lang="en-US" altLang="nl-NL" dirty="0"/>
          </a:p>
        </p:txBody>
      </p:sp>
      <p:pic>
        <p:nvPicPr>
          <p:cNvPr id="8" name="Picture 2" descr="Afbeeldingsresultaat voor kahoot logo">
            <a:hlinkClick r:id="rId3"/>
            <a:extLst>
              <a:ext uri="{FF2B5EF4-FFF2-40B4-BE49-F238E27FC236}">
                <a16:creationId xmlns:a16="http://schemas.microsoft.com/office/drawing/2014/main" id="{5C37B127-4AEA-4D5D-807D-D87EA95F6E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470" y="5389713"/>
            <a:ext cx="1211930" cy="678682"/>
          </a:xfrm>
          <a:prstGeom prst="rect">
            <a:avLst/>
          </a:prstGeom>
          <a:noFill/>
          <a:extLst>
            <a:ext uri="{909E8E84-426E-40DD-AFC4-6F175D3DCCD1}">
              <a14:hiddenFill xmlns:a14="http://schemas.microsoft.com/office/drawing/2010/main">
                <a:solidFill>
                  <a:srgbClr val="FFFFFF"/>
                </a:solidFill>
              </a14:hiddenFill>
            </a:ext>
          </a:extLst>
        </p:spPr>
      </p:pic>
      <p:sp>
        <p:nvSpPr>
          <p:cNvPr id="10" name="Tekstvak 9">
            <a:extLst>
              <a:ext uri="{FF2B5EF4-FFF2-40B4-BE49-F238E27FC236}">
                <a16:creationId xmlns:a16="http://schemas.microsoft.com/office/drawing/2014/main" id="{0FD86C16-AAA7-4FE1-BE55-7D5BB1E4E230}"/>
              </a:ext>
            </a:extLst>
          </p:cNvPr>
          <p:cNvSpPr txBox="1"/>
          <p:nvPr/>
        </p:nvSpPr>
        <p:spPr>
          <a:xfrm>
            <a:off x="1141413" y="2731593"/>
            <a:ext cx="4033476" cy="984885"/>
          </a:xfrm>
          <a:prstGeom prst="rect">
            <a:avLst/>
          </a:prstGeom>
          <a:noFill/>
        </p:spPr>
        <p:txBody>
          <a:bodyPr wrap="none" rtlCol="0">
            <a:spAutoFit/>
          </a:bodyPr>
          <a:lstStyle/>
          <a:p>
            <a:r>
              <a:rPr lang="nl-NL" dirty="0"/>
              <a:t>Opdracht : </a:t>
            </a:r>
            <a:r>
              <a:rPr lang="nl-NL" dirty="0">
                <a:hlinkClick r:id="rId5"/>
              </a:rPr>
              <a:t>werken met objecten. </a:t>
            </a:r>
            <a:endParaRPr lang="nl-NL" dirty="0"/>
          </a:p>
          <a:p>
            <a:pPr marL="171450" indent="-171450">
              <a:buFontTx/>
              <a:buChar char="-"/>
            </a:pPr>
            <a:endParaRPr lang="nl-NL" sz="1000" dirty="0">
              <a:hlinkClick r:id="rId6"/>
            </a:endParaRPr>
          </a:p>
          <a:p>
            <a:pPr marL="171450" indent="-171450">
              <a:buFontTx/>
              <a:buChar char="-"/>
            </a:pPr>
            <a:r>
              <a:rPr lang="nl-NL" sz="1000" dirty="0">
                <a:hlinkClick r:id="rId6"/>
              </a:rPr>
              <a:t>https://github.com/D2cit/introductionPowershell</a:t>
            </a:r>
            <a:endParaRPr lang="nl-NL" sz="1000" dirty="0"/>
          </a:p>
          <a:p>
            <a:pPr marL="171450" indent="-171450">
              <a:buFontTx/>
              <a:buChar char="-"/>
            </a:pPr>
            <a:r>
              <a:rPr lang="nl-NL" sz="1000" dirty="0"/>
              <a:t>Ga naar opdrachten </a:t>
            </a:r>
            <a:r>
              <a:rPr lang="nl-NL" sz="1000" dirty="0">
                <a:sym typeface="Wingdings" panose="05000000000000000000" pitchFamily="2" charset="2"/>
              </a:rPr>
              <a:t> </a:t>
            </a:r>
            <a:r>
              <a:rPr lang="nl-NL" sz="1000" b="1" dirty="0"/>
              <a:t>Opdrachten avond 2.pdf</a:t>
            </a:r>
            <a:endParaRPr lang="en-GB" sz="1000" b="1" dirty="0"/>
          </a:p>
          <a:p>
            <a:pPr marL="171450" indent="-171450">
              <a:buFontTx/>
              <a:buChar char="-"/>
            </a:pPr>
            <a:endParaRPr lang="nl-NL" sz="1000" dirty="0"/>
          </a:p>
        </p:txBody>
      </p:sp>
    </p:spTree>
    <p:extLst>
      <p:ext uri="{BB962C8B-B14F-4D97-AF65-F5344CB8AC3E}">
        <p14:creationId xmlns:p14="http://schemas.microsoft.com/office/powerpoint/2010/main" val="2594300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BC5C12-5DE2-409B-AA55-1F30DCE3B541}"/>
              </a:ext>
            </a:extLst>
          </p:cNvPr>
          <p:cNvSpPr>
            <a:spLocks noGrp="1"/>
          </p:cNvSpPr>
          <p:nvPr>
            <p:ph type="title"/>
          </p:nvPr>
        </p:nvSpPr>
        <p:spPr/>
        <p:txBody>
          <a:bodyPr/>
          <a:lstStyle/>
          <a:p>
            <a:r>
              <a:rPr lang="nl-NL" dirty="0"/>
              <a:t>variabelen</a:t>
            </a:r>
          </a:p>
        </p:txBody>
      </p:sp>
      <p:sp>
        <p:nvSpPr>
          <p:cNvPr id="4" name="Tijdelijke aanduiding voor datum 3">
            <a:extLst>
              <a:ext uri="{FF2B5EF4-FFF2-40B4-BE49-F238E27FC236}">
                <a16:creationId xmlns:a16="http://schemas.microsoft.com/office/drawing/2014/main" id="{7BA26C46-0027-4179-91CD-9D4261719253}"/>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6F01A539-0F3F-4A20-898F-EE90D0D21487}"/>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3FFF98FD-070A-4894-B5D2-CCDA038F97F4}"/>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Subtitle 2">
            <a:extLst>
              <a:ext uri="{FF2B5EF4-FFF2-40B4-BE49-F238E27FC236}">
                <a16:creationId xmlns:a16="http://schemas.microsoft.com/office/drawing/2014/main" id="{90221FBB-6344-4A72-B869-43D6D4B26F08}"/>
              </a:ext>
            </a:extLst>
          </p:cNvPr>
          <p:cNvSpPr txBox="1">
            <a:spLocks/>
          </p:cNvSpPr>
          <p:nvPr/>
        </p:nvSpPr>
        <p:spPr>
          <a:xfrm>
            <a:off x="1141413" y="2265028"/>
            <a:ext cx="9118323" cy="335592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nl-NL" altLang="nl-NL" dirty="0"/>
              <a:t>Zie een variabele als een doos</a:t>
            </a:r>
          </a:p>
          <a:p>
            <a:endParaRPr lang="nl-NL" altLang="nl-NL" dirty="0"/>
          </a:p>
          <a:p>
            <a:r>
              <a:rPr lang="nl-NL" altLang="nl-NL" dirty="0"/>
              <a:t>Hoe maak je een variabele?</a:t>
            </a:r>
          </a:p>
          <a:p>
            <a:pPr marL="0" indent="0">
              <a:buNone/>
            </a:pPr>
            <a:r>
              <a:rPr lang="nl-NL" altLang="nl-NL" dirty="0"/>
              <a:t>	</a:t>
            </a:r>
          </a:p>
          <a:p>
            <a:endParaRPr lang="nl-NL" altLang="nl-NL" dirty="0"/>
          </a:p>
          <a:p>
            <a:r>
              <a:rPr lang="nl-NL" altLang="nl-NL" dirty="0"/>
              <a:t>Alternatieve methodes:</a:t>
            </a:r>
          </a:p>
          <a:p>
            <a:pPr marL="0" indent="0">
              <a:buNone/>
            </a:pPr>
            <a:r>
              <a:rPr lang="nl-NL" altLang="nl-NL" dirty="0"/>
              <a:t>	</a:t>
            </a:r>
          </a:p>
          <a:p>
            <a:endParaRPr lang="en-US" altLang="nl-NL" dirty="0"/>
          </a:p>
        </p:txBody>
      </p:sp>
      <p:pic>
        <p:nvPicPr>
          <p:cNvPr id="8" name="Picture 3">
            <a:extLst>
              <a:ext uri="{FF2B5EF4-FFF2-40B4-BE49-F238E27FC236}">
                <a16:creationId xmlns:a16="http://schemas.microsoft.com/office/drawing/2014/main" id="{8DCF3BA0-9A25-467D-961D-F4CA060A5B7E}"/>
              </a:ext>
            </a:extLst>
          </p:cNvPr>
          <p:cNvPicPr>
            <a:picLocks noChangeAspect="1"/>
          </p:cNvPicPr>
          <p:nvPr/>
        </p:nvPicPr>
        <p:blipFill>
          <a:blip r:embed="rId3"/>
          <a:stretch>
            <a:fillRect/>
          </a:stretch>
        </p:blipFill>
        <p:spPr>
          <a:xfrm>
            <a:off x="1699207" y="3764646"/>
            <a:ext cx="4152900" cy="512444"/>
          </a:xfrm>
          <a:prstGeom prst="rect">
            <a:avLst/>
          </a:prstGeom>
        </p:spPr>
      </p:pic>
      <p:pic>
        <p:nvPicPr>
          <p:cNvPr id="9" name="Picture 9">
            <a:extLst>
              <a:ext uri="{FF2B5EF4-FFF2-40B4-BE49-F238E27FC236}">
                <a16:creationId xmlns:a16="http://schemas.microsoft.com/office/drawing/2014/main" id="{BE9CD637-22A8-4013-972F-29DC5BE30888}"/>
              </a:ext>
            </a:extLst>
          </p:cNvPr>
          <p:cNvPicPr>
            <a:picLocks noChangeAspect="1"/>
          </p:cNvPicPr>
          <p:nvPr/>
        </p:nvPicPr>
        <p:blipFill>
          <a:blip r:embed="rId4"/>
          <a:stretch>
            <a:fillRect/>
          </a:stretch>
        </p:blipFill>
        <p:spPr>
          <a:xfrm>
            <a:off x="1699207" y="4822193"/>
            <a:ext cx="6477000" cy="660265"/>
          </a:xfrm>
          <a:prstGeom prst="rect">
            <a:avLst/>
          </a:prstGeom>
        </p:spPr>
      </p:pic>
      <p:pic>
        <p:nvPicPr>
          <p:cNvPr id="11" name="Afbeelding 10">
            <a:extLst>
              <a:ext uri="{FF2B5EF4-FFF2-40B4-BE49-F238E27FC236}">
                <a16:creationId xmlns:a16="http://schemas.microsoft.com/office/drawing/2014/main" id="{52A600D8-8F6F-4B5A-87C1-F66025C675C8}"/>
              </a:ext>
            </a:extLst>
          </p:cNvPr>
          <p:cNvPicPr>
            <a:picLocks noChangeAspect="1"/>
          </p:cNvPicPr>
          <p:nvPr/>
        </p:nvPicPr>
        <p:blipFill>
          <a:blip r:embed="rId5"/>
          <a:stretch>
            <a:fillRect/>
          </a:stretch>
        </p:blipFill>
        <p:spPr>
          <a:xfrm>
            <a:off x="5292489" y="367455"/>
            <a:ext cx="6312716" cy="4734537"/>
          </a:xfrm>
          <a:prstGeom prst="rect">
            <a:avLst/>
          </a:prstGeom>
        </p:spPr>
      </p:pic>
    </p:spTree>
    <p:extLst>
      <p:ext uri="{BB962C8B-B14F-4D97-AF65-F5344CB8AC3E}">
        <p14:creationId xmlns:p14="http://schemas.microsoft.com/office/powerpoint/2010/main" val="21158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11354C-0130-4956-B6BD-48AB13D2C495}"/>
              </a:ext>
            </a:extLst>
          </p:cNvPr>
          <p:cNvSpPr>
            <a:spLocks noGrp="1"/>
          </p:cNvSpPr>
          <p:nvPr>
            <p:ph type="title"/>
          </p:nvPr>
        </p:nvSpPr>
        <p:spPr/>
        <p:txBody>
          <a:bodyPr/>
          <a:lstStyle/>
          <a:p>
            <a:r>
              <a:rPr lang="nl-NL" dirty="0"/>
              <a:t>Wat is powershell?</a:t>
            </a:r>
          </a:p>
        </p:txBody>
      </p:sp>
      <p:sp>
        <p:nvSpPr>
          <p:cNvPr id="3" name="Tijdelijke aanduiding voor inhoud 2">
            <a:extLst>
              <a:ext uri="{FF2B5EF4-FFF2-40B4-BE49-F238E27FC236}">
                <a16:creationId xmlns:a16="http://schemas.microsoft.com/office/drawing/2014/main" id="{7FB44B3D-92CE-42D1-A4D6-D6FB6EF36746}"/>
              </a:ext>
            </a:extLst>
          </p:cNvPr>
          <p:cNvSpPr>
            <a:spLocks noGrp="1"/>
          </p:cNvSpPr>
          <p:nvPr>
            <p:ph idx="1"/>
          </p:nvPr>
        </p:nvSpPr>
        <p:spPr/>
        <p:txBody>
          <a:bodyPr/>
          <a:lstStyle/>
          <a:p>
            <a:pPr>
              <a:buFont typeface="Arial" panose="020B0604020202020204" pitchFamily="34" charset="0"/>
              <a:buChar char="•"/>
            </a:pPr>
            <a:r>
              <a:rPr lang="nl-NL" dirty="0"/>
              <a:t>Managementtool voor Systeembeheer </a:t>
            </a:r>
          </a:p>
          <a:p>
            <a:pPr>
              <a:buFont typeface="Arial" panose="020B0604020202020204" pitchFamily="34" charset="0"/>
              <a:buChar char="•"/>
            </a:pPr>
            <a:r>
              <a:rPr lang="nl-NL" dirty="0"/>
              <a:t>GUI niet om te automatiseren</a:t>
            </a:r>
          </a:p>
          <a:p>
            <a:pPr>
              <a:buFont typeface="Arial" panose="020B0604020202020204" pitchFamily="34" charset="0"/>
              <a:buChar char="•"/>
            </a:pPr>
            <a:r>
              <a:rPr lang="nl-NL" dirty="0"/>
              <a:t>Commandline tool, geen Scriptaal …</a:t>
            </a:r>
          </a:p>
          <a:p>
            <a:pPr>
              <a:buFont typeface="Arial" panose="020B0604020202020204" pitchFamily="34" charset="0"/>
              <a:buChar char="•"/>
            </a:pPr>
            <a:r>
              <a:rPr lang="nl-NL" dirty="0"/>
              <a:t>Vergelijkbaar Unix/Linux</a:t>
            </a:r>
          </a:p>
          <a:p>
            <a:pPr>
              <a:buFont typeface="Arial" panose="020B0604020202020204" pitchFamily="34" charset="0"/>
              <a:buChar char="•"/>
            </a:pPr>
            <a:r>
              <a:rPr lang="nl-NL" dirty="0"/>
              <a:t>Object </a:t>
            </a:r>
            <a:r>
              <a:rPr lang="nl-NL" altLang="nl-NL" dirty="0"/>
              <a:t>georiënteerde shell (.NET)</a:t>
            </a:r>
            <a:endParaRPr lang="nl-NL" dirty="0"/>
          </a:p>
          <a:p>
            <a:endParaRPr lang="nl-NL" dirty="0"/>
          </a:p>
        </p:txBody>
      </p:sp>
      <p:sp>
        <p:nvSpPr>
          <p:cNvPr id="4" name="Tijdelijke aanduiding voor datum 3">
            <a:extLst>
              <a:ext uri="{FF2B5EF4-FFF2-40B4-BE49-F238E27FC236}">
                <a16:creationId xmlns:a16="http://schemas.microsoft.com/office/drawing/2014/main" id="{1E47B643-605F-42EC-8C40-AD393022DB40}"/>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90F23FBD-8944-43AD-B47B-D01D232DF3C0}"/>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E1B530CC-88D7-4B73-A598-E897039BA9F1}"/>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536174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8AD2D3-936A-4763-8B7E-82A17A670DF6}"/>
              </a:ext>
            </a:extLst>
          </p:cNvPr>
          <p:cNvSpPr>
            <a:spLocks noGrp="1"/>
          </p:cNvSpPr>
          <p:nvPr>
            <p:ph type="title"/>
          </p:nvPr>
        </p:nvSpPr>
        <p:spPr/>
        <p:txBody>
          <a:bodyPr/>
          <a:lstStyle/>
          <a:p>
            <a:r>
              <a:rPr lang="nl-NL" dirty="0"/>
              <a:t>variabelen</a:t>
            </a:r>
          </a:p>
        </p:txBody>
      </p:sp>
      <p:sp>
        <p:nvSpPr>
          <p:cNvPr id="3" name="Tijdelijke aanduiding voor inhoud 2">
            <a:extLst>
              <a:ext uri="{FF2B5EF4-FFF2-40B4-BE49-F238E27FC236}">
                <a16:creationId xmlns:a16="http://schemas.microsoft.com/office/drawing/2014/main" id="{AC7030E5-4B46-40FD-9B96-450C4BA9873F}"/>
              </a:ext>
            </a:extLst>
          </p:cNvPr>
          <p:cNvSpPr>
            <a:spLocks noGrp="1"/>
          </p:cNvSpPr>
          <p:nvPr>
            <p:ph idx="1"/>
          </p:nvPr>
        </p:nvSpPr>
        <p:spPr>
          <a:xfrm>
            <a:off x="1141413" y="2298583"/>
            <a:ext cx="9905998" cy="3492617"/>
          </a:xfrm>
        </p:spPr>
        <p:txBody>
          <a:bodyPr/>
          <a:lstStyle/>
          <a:p>
            <a:pPr>
              <a:buFont typeface="Wingdings" panose="05000000000000000000" pitchFamily="2" charset="2"/>
              <a:buChar char="§"/>
              <a:defRPr/>
            </a:pPr>
            <a:r>
              <a:rPr lang="nl-NL" dirty="0"/>
              <a:t>Variabelen zijn per Powershell sessie </a:t>
            </a:r>
          </a:p>
          <a:p>
            <a:pPr>
              <a:buFont typeface="Wingdings" panose="05000000000000000000" pitchFamily="2" charset="2"/>
              <a:buChar char="§"/>
              <a:defRPr/>
            </a:pPr>
            <a:r>
              <a:rPr lang="nl-NL" dirty="0"/>
              <a:t>Alle variabelen zitten in een </a:t>
            </a:r>
            <a:r>
              <a:rPr lang="nl-NL" dirty="0" err="1"/>
              <a:t>psdrive</a:t>
            </a:r>
            <a:r>
              <a:rPr lang="nl-NL" dirty="0"/>
              <a:t> </a:t>
            </a:r>
            <a:r>
              <a:rPr lang="nl-NL" dirty="0" err="1"/>
              <a:t>variable</a:t>
            </a:r>
            <a:r>
              <a:rPr lang="nl-NL" dirty="0"/>
              <a:t>:</a:t>
            </a:r>
          </a:p>
          <a:p>
            <a:pPr>
              <a:buFont typeface="Wingdings" panose="05000000000000000000" pitchFamily="2" charset="2"/>
              <a:buChar char="§"/>
              <a:defRPr/>
            </a:pPr>
            <a:r>
              <a:rPr lang="nl-NL" dirty="0"/>
              <a:t>Namen mogen heel lang zijn</a:t>
            </a:r>
          </a:p>
          <a:p>
            <a:pPr>
              <a:buFont typeface="Wingdings" panose="05000000000000000000" pitchFamily="2" charset="2"/>
              <a:buChar char="§"/>
              <a:defRPr/>
            </a:pPr>
            <a:r>
              <a:rPr lang="nl-NL" dirty="0"/>
              <a:t>Houdt de namen logisch					</a:t>
            </a:r>
            <a:r>
              <a:rPr lang="nl-NL" dirty="0">
                <a:solidFill>
                  <a:schemeClr val="tx1"/>
                </a:solidFill>
              </a:rPr>
              <a:t>$</a:t>
            </a:r>
            <a:r>
              <a:rPr lang="nl-NL" dirty="0">
                <a:solidFill>
                  <a:srgbClr val="FFC000"/>
                </a:solidFill>
              </a:rPr>
              <a:t>service</a:t>
            </a:r>
            <a:r>
              <a:rPr lang="nl-NL" dirty="0">
                <a:solidFill>
                  <a:schemeClr val="tx1"/>
                </a:solidFill>
              </a:rPr>
              <a:t> = get-</a:t>
            </a:r>
            <a:r>
              <a:rPr lang="nl-NL" dirty="0">
                <a:solidFill>
                  <a:srgbClr val="FFC000"/>
                </a:solidFill>
              </a:rPr>
              <a:t>service</a:t>
            </a:r>
          </a:p>
          <a:p>
            <a:pPr>
              <a:buFont typeface="Wingdings" panose="05000000000000000000" pitchFamily="2" charset="2"/>
              <a:buChar char="§"/>
              <a:defRPr/>
            </a:pPr>
            <a:r>
              <a:rPr lang="nl-NL" dirty="0"/>
              <a:t>Meestal letters, cijfers en </a:t>
            </a:r>
            <a:r>
              <a:rPr lang="nl-NL" dirty="0" err="1"/>
              <a:t>underscores</a:t>
            </a:r>
            <a:r>
              <a:rPr lang="nl-NL" dirty="0"/>
              <a:t>  	</a:t>
            </a:r>
          </a:p>
          <a:p>
            <a:pPr>
              <a:buFont typeface="Wingdings" panose="05000000000000000000" pitchFamily="2" charset="2"/>
              <a:buChar char="§"/>
              <a:defRPr/>
            </a:pPr>
            <a:r>
              <a:rPr lang="nl-NL" dirty="0"/>
              <a:t>Spaties mogen, maar..  					$</a:t>
            </a:r>
            <a:r>
              <a:rPr lang="nl-NL" dirty="0">
                <a:solidFill>
                  <a:srgbClr val="FFC000"/>
                </a:solidFill>
              </a:rPr>
              <a:t>{</a:t>
            </a:r>
            <a:r>
              <a:rPr lang="nl-NL" dirty="0"/>
              <a:t>variabele naam</a:t>
            </a:r>
            <a:r>
              <a:rPr lang="nl-NL" dirty="0">
                <a:solidFill>
                  <a:srgbClr val="FFC000"/>
                </a:solidFill>
              </a:rPr>
              <a:t>}</a:t>
            </a:r>
          </a:p>
          <a:p>
            <a:pPr>
              <a:buFont typeface="Wingdings" panose="05000000000000000000" pitchFamily="2" charset="2"/>
              <a:buChar char="§"/>
              <a:defRPr/>
            </a:pPr>
            <a:r>
              <a:rPr lang="nl-NL" dirty="0"/>
              <a:t>Niet meer variabele prefixen met type		$</a:t>
            </a:r>
            <a:r>
              <a:rPr lang="nl-NL" dirty="0" err="1">
                <a:solidFill>
                  <a:srgbClr val="FFC000"/>
                </a:solidFill>
              </a:rPr>
              <a:t>str</a:t>
            </a:r>
            <a:r>
              <a:rPr lang="nl-NL" dirty="0" err="1"/>
              <a:t>Service</a:t>
            </a:r>
            <a:endParaRPr lang="nl-NL" dirty="0"/>
          </a:p>
          <a:p>
            <a:endParaRPr lang="nl-NL" dirty="0"/>
          </a:p>
        </p:txBody>
      </p:sp>
      <p:sp>
        <p:nvSpPr>
          <p:cNvPr id="4" name="Tijdelijke aanduiding voor datum 3">
            <a:extLst>
              <a:ext uri="{FF2B5EF4-FFF2-40B4-BE49-F238E27FC236}">
                <a16:creationId xmlns:a16="http://schemas.microsoft.com/office/drawing/2014/main" id="{8327C54F-401A-4C43-B494-FFFACC9FB927}"/>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F85167F9-0AA3-420F-BFC7-8D6AC0689535}"/>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6AD38418-5C0C-4106-A2BA-A8C74E9EBC27}"/>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3501935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587FD8-D7D0-49CF-86FD-37CB23875353}"/>
              </a:ext>
            </a:extLst>
          </p:cNvPr>
          <p:cNvSpPr>
            <a:spLocks noGrp="1"/>
          </p:cNvSpPr>
          <p:nvPr>
            <p:ph type="title"/>
          </p:nvPr>
        </p:nvSpPr>
        <p:spPr/>
        <p:txBody>
          <a:bodyPr/>
          <a:lstStyle/>
          <a:p>
            <a:r>
              <a:rPr lang="nl-NL" dirty="0"/>
              <a:t>variabelen</a:t>
            </a:r>
          </a:p>
        </p:txBody>
      </p:sp>
      <p:sp>
        <p:nvSpPr>
          <p:cNvPr id="3" name="Tijdelijke aanduiding voor inhoud 2">
            <a:extLst>
              <a:ext uri="{FF2B5EF4-FFF2-40B4-BE49-F238E27FC236}">
                <a16:creationId xmlns:a16="http://schemas.microsoft.com/office/drawing/2014/main" id="{1EB5D862-5252-48B7-908C-7DD07104D39D}"/>
              </a:ext>
            </a:extLst>
          </p:cNvPr>
          <p:cNvSpPr>
            <a:spLocks noGrp="1"/>
          </p:cNvSpPr>
          <p:nvPr>
            <p:ph idx="1"/>
          </p:nvPr>
        </p:nvSpPr>
        <p:spPr/>
        <p:txBody>
          <a:bodyPr/>
          <a:lstStyle/>
          <a:p>
            <a:pPr>
              <a:buFont typeface="Wingdings" panose="05000000000000000000" pitchFamily="2" charset="2"/>
              <a:buChar char="§"/>
            </a:pPr>
            <a:r>
              <a:rPr lang="nl-NL" altLang="nl-NL" dirty="0"/>
              <a:t>Er zijn twee typen quotes					‘Waarde’  &amp;  “Waarde”</a:t>
            </a:r>
          </a:p>
          <a:p>
            <a:pPr>
              <a:buFont typeface="Wingdings" panose="05000000000000000000" pitchFamily="2" charset="2"/>
              <a:buChar char="§"/>
            </a:pPr>
            <a:r>
              <a:rPr lang="nl-NL" altLang="nl-NL" dirty="0"/>
              <a:t>Het escape karakter (</a:t>
            </a:r>
            <a:r>
              <a:rPr lang="nl-NL" altLang="nl-NL" dirty="0" err="1"/>
              <a:t>Backtick</a:t>
            </a:r>
            <a:r>
              <a:rPr lang="nl-NL" altLang="nl-NL" dirty="0"/>
              <a:t>)			`  , `n</a:t>
            </a:r>
          </a:p>
          <a:p>
            <a:pPr>
              <a:buFont typeface="Wingdings" panose="05000000000000000000" pitchFamily="2" charset="2"/>
              <a:buChar char="§"/>
            </a:pPr>
            <a:r>
              <a:rPr lang="nl-NL" altLang="nl-NL" dirty="0"/>
              <a:t>Meerdere objecten in een variabele		$var = 1,2,3</a:t>
            </a:r>
            <a:br>
              <a:rPr lang="nl-NL" altLang="nl-NL" dirty="0"/>
            </a:br>
            <a:r>
              <a:rPr lang="nl-NL" altLang="nl-NL" dirty="0"/>
              <a:t>(Arrays/</a:t>
            </a:r>
            <a:r>
              <a:rPr lang="nl-NL" altLang="nl-NL" dirty="0" err="1"/>
              <a:t>HashTables</a:t>
            </a:r>
            <a:r>
              <a:rPr lang="nl-NL" altLang="nl-NL" dirty="0"/>
              <a:t> )                                  $HT = @{'</a:t>
            </a:r>
            <a:r>
              <a:rPr lang="nl-NL" altLang="nl-NL" dirty="0" err="1"/>
              <a:t>key</a:t>
            </a:r>
            <a:r>
              <a:rPr lang="nl-NL" altLang="nl-NL" dirty="0"/>
              <a:t>'='</a:t>
            </a:r>
            <a:r>
              <a:rPr lang="nl-NL" altLang="nl-NL" dirty="0" err="1"/>
              <a:t>value</a:t>
            </a:r>
            <a:r>
              <a:rPr lang="nl-NL" altLang="nl-NL" dirty="0"/>
              <a:t>'} </a:t>
            </a:r>
          </a:p>
          <a:p>
            <a:pPr>
              <a:buFont typeface="Wingdings" panose="05000000000000000000" pitchFamily="2" charset="2"/>
              <a:buChar char="§"/>
            </a:pPr>
            <a:r>
              <a:rPr lang="nl-NL" altLang="nl-NL" dirty="0"/>
              <a:t>Collectie variabelen binnen quotes		“</a:t>
            </a:r>
            <a:r>
              <a:rPr lang="nl-NL" altLang="nl-NL" dirty="0">
                <a:solidFill>
                  <a:srgbClr val="FFC000"/>
                </a:solidFill>
              </a:rPr>
              <a:t>$(</a:t>
            </a:r>
            <a:r>
              <a:rPr lang="nl-NL" altLang="nl-NL" dirty="0"/>
              <a:t>$var[0]</a:t>
            </a:r>
            <a:r>
              <a:rPr lang="nl-NL" altLang="nl-NL" dirty="0">
                <a:solidFill>
                  <a:srgbClr val="FFC000"/>
                </a:solidFill>
              </a:rPr>
              <a:t>)</a:t>
            </a:r>
            <a:r>
              <a:rPr lang="nl-NL" altLang="nl-NL" dirty="0"/>
              <a:t>”</a:t>
            </a:r>
            <a:br>
              <a:rPr lang="nl-NL" altLang="nl-NL" dirty="0"/>
            </a:br>
            <a:r>
              <a:rPr lang="nl-NL" altLang="nl-NL" dirty="0"/>
              <a:t>(</a:t>
            </a:r>
            <a:r>
              <a:rPr lang="nl-NL" altLang="nl-NL" dirty="0" err="1"/>
              <a:t>Subexpression</a:t>
            </a:r>
            <a:r>
              <a:rPr lang="nl-NL" altLang="nl-NL" dirty="0"/>
              <a:t>)</a:t>
            </a:r>
          </a:p>
          <a:p>
            <a:pPr>
              <a:buFont typeface="Wingdings" panose="05000000000000000000" pitchFamily="2" charset="2"/>
              <a:buChar char="§"/>
            </a:pPr>
            <a:r>
              <a:rPr lang="nl-NL" altLang="nl-NL" dirty="0"/>
              <a:t>Type bepalen van variabelen				$</a:t>
            </a:r>
            <a:r>
              <a:rPr lang="nl-NL" altLang="nl-NL" dirty="0" err="1"/>
              <a:t>var.GetType</a:t>
            </a:r>
            <a:r>
              <a:rPr lang="nl-NL" altLang="nl-NL" dirty="0"/>
              <a:t>()</a:t>
            </a:r>
          </a:p>
          <a:p>
            <a:pPr marL="0" indent="0">
              <a:buNone/>
            </a:pPr>
            <a:endParaRPr lang="nl-NL" dirty="0"/>
          </a:p>
        </p:txBody>
      </p:sp>
      <p:sp>
        <p:nvSpPr>
          <p:cNvPr id="4" name="Tijdelijke aanduiding voor datum 3">
            <a:extLst>
              <a:ext uri="{FF2B5EF4-FFF2-40B4-BE49-F238E27FC236}">
                <a16:creationId xmlns:a16="http://schemas.microsoft.com/office/drawing/2014/main" id="{1CC117D0-EB5B-4D1F-BA08-5169A77A28D1}"/>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4DD9F8E3-98E6-44FF-AE60-7DA1CCBD69A0}"/>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FB10317A-09D4-4C71-8811-60C3C217A5D0}"/>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238145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BB2C0F-612C-4490-9FC2-3A289FE0F08C}"/>
              </a:ext>
            </a:extLst>
          </p:cNvPr>
          <p:cNvSpPr>
            <a:spLocks noGrp="1"/>
          </p:cNvSpPr>
          <p:nvPr>
            <p:ph type="title"/>
          </p:nvPr>
        </p:nvSpPr>
        <p:spPr/>
        <p:txBody>
          <a:bodyPr/>
          <a:lstStyle/>
          <a:p>
            <a:r>
              <a:rPr lang="nl-NL" dirty="0"/>
              <a:t>QUIZ &amp; Demo</a:t>
            </a:r>
          </a:p>
        </p:txBody>
      </p:sp>
      <p:sp>
        <p:nvSpPr>
          <p:cNvPr id="3" name="Tijdelijke aanduiding voor datum 2">
            <a:extLst>
              <a:ext uri="{FF2B5EF4-FFF2-40B4-BE49-F238E27FC236}">
                <a16:creationId xmlns:a16="http://schemas.microsoft.com/office/drawing/2014/main" id="{BA0A1B67-47F1-4F6F-B3C8-03ED52263ABE}"/>
              </a:ext>
            </a:extLst>
          </p:cNvPr>
          <p:cNvSpPr>
            <a:spLocks noGrp="1"/>
          </p:cNvSpPr>
          <p:nvPr>
            <p:ph type="dt" sz="half" idx="10"/>
          </p:nvPr>
        </p:nvSpPr>
        <p:spPr/>
        <p:txBody>
          <a:bodyPr/>
          <a:lstStyle/>
          <a:p>
            <a:r>
              <a:rPr lang="nl-NL"/>
              <a:t>11/19/2018</a:t>
            </a:r>
            <a:endParaRPr lang="en-US" dirty="0"/>
          </a:p>
        </p:txBody>
      </p:sp>
      <p:sp>
        <p:nvSpPr>
          <p:cNvPr id="4" name="Tijdelijke aanduiding voor voettekst 3">
            <a:extLst>
              <a:ext uri="{FF2B5EF4-FFF2-40B4-BE49-F238E27FC236}">
                <a16:creationId xmlns:a16="http://schemas.microsoft.com/office/drawing/2014/main" id="{34A3F2A6-FDF9-4179-9C87-4EE3FEE01234}"/>
              </a:ext>
            </a:extLst>
          </p:cNvPr>
          <p:cNvSpPr>
            <a:spLocks noGrp="1"/>
          </p:cNvSpPr>
          <p:nvPr>
            <p:ph type="ftr" sz="quarter" idx="11"/>
          </p:nvPr>
        </p:nvSpPr>
        <p:spPr/>
        <p:txBody>
          <a:bodyPr/>
          <a:lstStyle/>
          <a:p>
            <a:r>
              <a:rPr lang="en-US"/>
              <a:t>Introduction to powershell</a:t>
            </a:r>
            <a:endParaRPr lang="en-US" dirty="0"/>
          </a:p>
        </p:txBody>
      </p:sp>
      <p:sp>
        <p:nvSpPr>
          <p:cNvPr id="5" name="Tijdelijke aanduiding voor dianummer 4">
            <a:extLst>
              <a:ext uri="{FF2B5EF4-FFF2-40B4-BE49-F238E27FC236}">
                <a16:creationId xmlns:a16="http://schemas.microsoft.com/office/drawing/2014/main" id="{778AB057-9149-40D6-B130-E4536ACD82A6}"/>
              </a:ext>
            </a:extLst>
          </p:cNvPr>
          <p:cNvSpPr>
            <a:spLocks noGrp="1"/>
          </p:cNvSpPr>
          <p:nvPr>
            <p:ph type="sldNum" sz="quarter" idx="12"/>
          </p:nvPr>
        </p:nvSpPr>
        <p:spPr/>
        <p:txBody>
          <a:bodyPr/>
          <a:lstStyle/>
          <a:p>
            <a:fld id="{D57F1E4F-1CFF-5643-939E-217C01CDF565}" type="slidenum">
              <a:rPr lang="en-US" smtClean="0"/>
              <a:pPr/>
              <a:t>42</a:t>
            </a:fld>
            <a:endParaRPr lang="en-US" dirty="0"/>
          </a:p>
        </p:txBody>
      </p:sp>
      <p:sp>
        <p:nvSpPr>
          <p:cNvPr id="6" name="Rechthoek 5">
            <a:extLst>
              <a:ext uri="{FF2B5EF4-FFF2-40B4-BE49-F238E27FC236}">
                <a16:creationId xmlns:a16="http://schemas.microsoft.com/office/drawing/2014/main" id="{567A5919-BBE2-4E6D-9918-B06DDC17F79D}"/>
              </a:ext>
            </a:extLst>
          </p:cNvPr>
          <p:cNvSpPr/>
          <p:nvPr/>
        </p:nvSpPr>
        <p:spPr>
          <a:xfrm>
            <a:off x="1141413" y="2302621"/>
            <a:ext cx="9991288" cy="2923877"/>
          </a:xfrm>
          <a:prstGeom prst="rect">
            <a:avLst/>
          </a:prstGeom>
        </p:spPr>
        <p:txBody>
          <a:bodyPr wrap="square">
            <a:spAutoFit/>
          </a:bodyPr>
          <a:lstStyle/>
          <a:p>
            <a:pPr marL="285750" indent="-285750">
              <a:buFont typeface="Arial" panose="020B0604020202020204" pitchFamily="34" charset="0"/>
              <a:buChar char="•"/>
              <a:defRPr/>
            </a:pPr>
            <a:r>
              <a:rPr lang="nl-NL" sz="2800" dirty="0">
                <a:solidFill>
                  <a:schemeClr val="accent4">
                    <a:lumMod val="75000"/>
                  </a:schemeClr>
                </a:solidFill>
              </a:rPr>
              <a:t>Open je browser en open : </a:t>
            </a:r>
          </a:p>
          <a:p>
            <a:pPr lvl="1">
              <a:defRPr/>
            </a:pPr>
            <a:endParaRPr lang="nl-NL" sz="3600" dirty="0">
              <a:solidFill>
                <a:schemeClr val="accent4">
                  <a:lumMod val="75000"/>
                </a:schemeClr>
              </a:solidFill>
              <a:hlinkClick r:id="rId2">
                <a:extLst>
                  <a:ext uri="{A12FA001-AC4F-418D-AE19-62706E023703}">
                    <ahyp:hlinkClr xmlns:ahyp="http://schemas.microsoft.com/office/drawing/2018/hyperlinkcolor" val="tx"/>
                  </a:ext>
                </a:extLst>
              </a:hlinkClick>
            </a:endParaRPr>
          </a:p>
          <a:p>
            <a:pPr lvl="1">
              <a:defRPr/>
            </a:pPr>
            <a:r>
              <a:rPr lang="nl-NL" dirty="0">
                <a:solidFill>
                  <a:schemeClr val="accent4">
                    <a:lumMod val="75000"/>
                  </a:schemeClr>
                </a:solidFill>
              </a:rPr>
              <a:t>					</a:t>
            </a:r>
          </a:p>
          <a:p>
            <a:pPr lvl="1">
              <a:defRPr/>
            </a:pPr>
            <a:endParaRPr lang="nl-NL" dirty="0">
              <a:solidFill>
                <a:schemeClr val="accent4">
                  <a:lumMod val="75000"/>
                </a:schemeClr>
              </a:solidFill>
            </a:endParaRPr>
          </a:p>
          <a:p>
            <a:pPr>
              <a:defRPr/>
            </a:pPr>
            <a:r>
              <a:rPr lang="nl-NL" dirty="0">
                <a:solidFill>
                  <a:schemeClr val="accent4">
                    <a:lumMod val="75000"/>
                  </a:schemeClr>
                </a:solidFill>
                <a:sym typeface="Wingdings" panose="05000000000000000000" pitchFamily="2" charset="2"/>
              </a:rPr>
              <a:t>	</a:t>
            </a:r>
          </a:p>
          <a:p>
            <a:pPr>
              <a:defRPr/>
            </a:pPr>
            <a:r>
              <a:rPr lang="nl-NL" dirty="0">
                <a:solidFill>
                  <a:schemeClr val="accent4">
                    <a:lumMod val="75000"/>
                  </a:schemeClr>
                </a:solidFill>
                <a:sym typeface="Wingdings" panose="05000000000000000000" pitchFamily="2" charset="2"/>
              </a:rPr>
              <a:t>		                     </a:t>
            </a:r>
          </a:p>
          <a:p>
            <a:pPr>
              <a:defRPr/>
            </a:pPr>
            <a:r>
              <a:rPr lang="nl-NL" sz="2400" dirty="0">
                <a:solidFill>
                  <a:schemeClr val="accent4">
                    <a:lumMod val="75000"/>
                  </a:schemeClr>
                </a:solidFill>
                <a:sym typeface="Wingdings" panose="05000000000000000000" pitchFamily="2" charset="2"/>
              </a:rPr>
              <a:t>										</a:t>
            </a:r>
          </a:p>
          <a:p>
            <a:pPr>
              <a:defRPr/>
            </a:pPr>
            <a:r>
              <a:rPr lang="nl-NL" sz="2400" dirty="0">
                <a:solidFill>
                  <a:schemeClr val="accent4">
                    <a:lumMod val="75000"/>
                  </a:schemeClr>
                </a:solidFill>
                <a:sym typeface="Wingdings" panose="05000000000000000000" pitchFamily="2" charset="2"/>
              </a:rPr>
              <a:t>										 </a:t>
            </a:r>
            <a:r>
              <a:rPr lang="nl-NL" sz="2400" dirty="0">
                <a:solidFill>
                  <a:schemeClr val="accent4">
                    <a:lumMod val="75000"/>
                  </a:schemeClr>
                </a:solidFill>
              </a:rPr>
              <a:t>of installeer app op je telefoon</a:t>
            </a:r>
          </a:p>
        </p:txBody>
      </p:sp>
      <p:pic>
        <p:nvPicPr>
          <p:cNvPr id="7" name="Afbeelding 6">
            <a:extLst>
              <a:ext uri="{FF2B5EF4-FFF2-40B4-BE49-F238E27FC236}">
                <a16:creationId xmlns:a16="http://schemas.microsoft.com/office/drawing/2014/main" id="{958E3706-65E9-4564-8844-4ECB7CB459B0}"/>
              </a:ext>
            </a:extLst>
          </p:cNvPr>
          <p:cNvPicPr>
            <a:picLocks noChangeAspect="1"/>
          </p:cNvPicPr>
          <p:nvPr/>
        </p:nvPicPr>
        <p:blipFill>
          <a:blip r:embed="rId3"/>
          <a:stretch>
            <a:fillRect/>
          </a:stretch>
        </p:blipFill>
        <p:spPr>
          <a:xfrm>
            <a:off x="1445056" y="3839571"/>
            <a:ext cx="2272500" cy="1486215"/>
          </a:xfrm>
          <a:prstGeom prst="rect">
            <a:avLst/>
          </a:prstGeom>
        </p:spPr>
      </p:pic>
      <p:pic>
        <p:nvPicPr>
          <p:cNvPr id="8" name="Afbeelding 7">
            <a:extLst>
              <a:ext uri="{FF2B5EF4-FFF2-40B4-BE49-F238E27FC236}">
                <a16:creationId xmlns:a16="http://schemas.microsoft.com/office/drawing/2014/main" id="{6F71BFE7-0969-4747-B9C1-CE1133EFE9BF}"/>
              </a:ext>
            </a:extLst>
          </p:cNvPr>
          <p:cNvPicPr>
            <a:picLocks noChangeAspect="1"/>
          </p:cNvPicPr>
          <p:nvPr/>
        </p:nvPicPr>
        <p:blipFill>
          <a:blip r:embed="rId4"/>
          <a:stretch>
            <a:fillRect/>
          </a:stretch>
        </p:blipFill>
        <p:spPr>
          <a:xfrm>
            <a:off x="3016898" y="4874523"/>
            <a:ext cx="1790766" cy="1193844"/>
          </a:xfrm>
          <a:prstGeom prst="rect">
            <a:avLst/>
          </a:prstGeom>
        </p:spPr>
      </p:pic>
      <p:pic>
        <p:nvPicPr>
          <p:cNvPr id="16" name="Afbeelding 15">
            <a:extLst>
              <a:ext uri="{FF2B5EF4-FFF2-40B4-BE49-F238E27FC236}">
                <a16:creationId xmlns:a16="http://schemas.microsoft.com/office/drawing/2014/main" id="{66BC9ED7-D9EF-4FBD-9E92-DEECBF0679A9}"/>
              </a:ext>
            </a:extLst>
          </p:cNvPr>
          <p:cNvPicPr>
            <a:picLocks noChangeAspect="1"/>
          </p:cNvPicPr>
          <p:nvPr/>
        </p:nvPicPr>
        <p:blipFill>
          <a:blip r:embed="rId5"/>
          <a:stretch>
            <a:fillRect/>
          </a:stretch>
        </p:blipFill>
        <p:spPr>
          <a:xfrm>
            <a:off x="1059299" y="4874523"/>
            <a:ext cx="1522007" cy="891801"/>
          </a:xfrm>
          <a:prstGeom prst="rect">
            <a:avLst/>
          </a:prstGeom>
        </p:spPr>
      </p:pic>
      <p:sp>
        <p:nvSpPr>
          <p:cNvPr id="9" name="Rechthoek 8">
            <a:extLst>
              <a:ext uri="{FF2B5EF4-FFF2-40B4-BE49-F238E27FC236}">
                <a16:creationId xmlns:a16="http://schemas.microsoft.com/office/drawing/2014/main" id="{7EA3FDB6-0496-48D6-B1D5-4DE5D4E8F196}"/>
              </a:ext>
            </a:extLst>
          </p:cNvPr>
          <p:cNvSpPr/>
          <p:nvPr/>
        </p:nvSpPr>
        <p:spPr>
          <a:xfrm>
            <a:off x="3458176" y="3284291"/>
            <a:ext cx="6903101" cy="923330"/>
          </a:xfrm>
          <a:prstGeom prst="rect">
            <a:avLst/>
          </a:prstGeom>
          <a:noFill/>
        </p:spPr>
        <p:txBody>
          <a:bodyPr wrap="square" lIns="91440" tIns="45720" rIns="91440" bIns="45720">
            <a:spAutoFit/>
          </a:bodyPr>
          <a:lstStyle/>
          <a:p>
            <a:pPr algn="ctr"/>
            <a:r>
              <a:rPr lang="nl-N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https://kahoot.it/</a:t>
            </a:r>
          </a:p>
        </p:txBody>
      </p:sp>
      <p:pic>
        <p:nvPicPr>
          <p:cNvPr id="1026" name="Picture 2" descr="Afbeeldingsresultaat voor kahoot logo">
            <a:hlinkClick r:id="rId6"/>
            <a:extLst>
              <a:ext uri="{FF2B5EF4-FFF2-40B4-BE49-F238E27FC236}">
                <a16:creationId xmlns:a16="http://schemas.microsoft.com/office/drawing/2014/main" id="{F485732C-4DE4-4875-A1E6-05BEB881AF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5988" y="5600915"/>
            <a:ext cx="1211930" cy="678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842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normAutofit/>
          </a:bodyPr>
          <a:lstStyle/>
          <a:p>
            <a:r>
              <a:rPr lang="nl-NL" sz="2000" dirty="0"/>
              <a:t>Hoe kun maak je een </a:t>
            </a:r>
            <a:r>
              <a:rPr lang="nl-NL" sz="2000" dirty="0" err="1"/>
              <a:t>variable</a:t>
            </a:r>
            <a:r>
              <a:rPr lang="nl-NL" sz="2000" dirty="0"/>
              <a:t> met de naam XYZ  en de waarde 123 aan in powershell?</a:t>
            </a:r>
          </a:p>
        </p:txBody>
      </p:sp>
      <p:sp>
        <p:nvSpPr>
          <p:cNvPr id="3" name="Tijdelijke aanduiding voor inhoud 2">
            <a:extLst>
              <a:ext uri="{FF2B5EF4-FFF2-40B4-BE49-F238E27FC236}">
                <a16:creationId xmlns:a16="http://schemas.microsoft.com/office/drawing/2014/main" id="{FB45B37E-6EC6-4C58-A120-BDBEA4B48F7A}"/>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Create-</a:t>
            </a:r>
            <a:r>
              <a:rPr lang="nl-NL" dirty="0" err="1"/>
              <a:t>Variable</a:t>
            </a:r>
            <a:r>
              <a:rPr lang="nl-NL" dirty="0"/>
              <a:t> –name XYZ –</a:t>
            </a:r>
            <a:r>
              <a:rPr lang="nl-NL" dirty="0" err="1"/>
              <a:t>value</a:t>
            </a:r>
            <a:r>
              <a:rPr lang="nl-NL" dirty="0"/>
              <a:t> 123 </a:t>
            </a:r>
          </a:p>
        </p:txBody>
      </p:sp>
      <p:sp>
        <p:nvSpPr>
          <p:cNvPr id="9" name="Rechthoek 8">
            <a:extLst>
              <a:ext uri="{FF2B5EF4-FFF2-40B4-BE49-F238E27FC236}">
                <a16:creationId xmlns:a16="http://schemas.microsoft.com/office/drawing/2014/main" id="{2835EB89-D5B5-4B91-96FA-F70A5CDFAD95}"/>
              </a:ext>
            </a:extLst>
          </p:cNvPr>
          <p:cNvSpPr/>
          <p:nvPr/>
        </p:nvSpPr>
        <p:spPr>
          <a:xfrm>
            <a:off x="6147166" y="2666999"/>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New-</a:t>
            </a:r>
            <a:r>
              <a:rPr lang="nl-NL" dirty="0" err="1"/>
              <a:t>variable</a:t>
            </a:r>
            <a:r>
              <a:rPr lang="nl-NL" dirty="0"/>
              <a:t> –name XYZ –</a:t>
            </a:r>
            <a:r>
              <a:rPr lang="nl-NL" dirty="0" err="1"/>
              <a:t>value</a:t>
            </a:r>
            <a:r>
              <a:rPr lang="nl-NL" dirty="0"/>
              <a:t> 123</a:t>
            </a:r>
          </a:p>
        </p:txBody>
      </p:sp>
      <p:sp>
        <p:nvSpPr>
          <p:cNvPr id="10" name="Rechthoek 9">
            <a:extLst>
              <a:ext uri="{FF2B5EF4-FFF2-40B4-BE49-F238E27FC236}">
                <a16:creationId xmlns:a16="http://schemas.microsoft.com/office/drawing/2014/main" id="{2645E54F-CFA2-48EC-B620-19F4B4BBD4AD}"/>
              </a:ext>
            </a:extLst>
          </p:cNvPr>
          <p:cNvSpPr/>
          <p:nvPr/>
        </p:nvSpPr>
        <p:spPr>
          <a:xfrm>
            <a:off x="1141413" y="4290646"/>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$XYZ = 123</a:t>
            </a:r>
          </a:p>
          <a:p>
            <a:pPr algn="ctr"/>
            <a:endParaRPr lang="nl-NL" dirty="0"/>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New-</a:t>
            </a:r>
            <a:r>
              <a:rPr lang="nl-NL" dirty="0" err="1"/>
              <a:t>variable</a:t>
            </a:r>
            <a:r>
              <a:rPr lang="nl-NL" dirty="0"/>
              <a:t> –name $XYZ –</a:t>
            </a:r>
            <a:r>
              <a:rPr lang="nl-NL" dirty="0" err="1"/>
              <a:t>value</a:t>
            </a:r>
            <a:r>
              <a:rPr lang="nl-NL" dirty="0"/>
              <a:t> 123</a:t>
            </a:r>
          </a:p>
        </p:txBody>
      </p:sp>
      <p:sp>
        <p:nvSpPr>
          <p:cNvPr id="12" name="Rechthoek 11">
            <a:extLst>
              <a:ext uri="{FF2B5EF4-FFF2-40B4-BE49-F238E27FC236}">
                <a16:creationId xmlns:a16="http://schemas.microsoft.com/office/drawing/2014/main" id="{9F584115-9D36-4253-8044-98A817B8C3BA}"/>
              </a:ext>
            </a:extLst>
          </p:cNvPr>
          <p:cNvSpPr/>
          <p:nvPr/>
        </p:nvSpPr>
        <p:spPr>
          <a:xfrm>
            <a:off x="533399" y="4293577"/>
            <a:ext cx="5508257" cy="1905000"/>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$XYZ = 123</a:t>
            </a:r>
          </a:p>
          <a:p>
            <a:pPr algn="ctr"/>
            <a:endParaRPr lang="nl-NL" dirty="0"/>
          </a:p>
        </p:txBody>
      </p:sp>
      <p:sp>
        <p:nvSpPr>
          <p:cNvPr id="15" name="Rechthoek 14">
            <a:extLst>
              <a:ext uri="{FF2B5EF4-FFF2-40B4-BE49-F238E27FC236}">
                <a16:creationId xmlns:a16="http://schemas.microsoft.com/office/drawing/2014/main" id="{109743B9-04F7-41DF-B9C3-0E10D0E65685}"/>
              </a:ext>
            </a:extLst>
          </p:cNvPr>
          <p:cNvSpPr/>
          <p:nvPr/>
        </p:nvSpPr>
        <p:spPr>
          <a:xfrm>
            <a:off x="6147164" y="2110153"/>
            <a:ext cx="5130436" cy="20632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New-</a:t>
            </a:r>
            <a:r>
              <a:rPr lang="nl-NL" dirty="0" err="1"/>
              <a:t>variable</a:t>
            </a:r>
            <a:r>
              <a:rPr lang="nl-NL" dirty="0"/>
              <a:t> –name XYZ –</a:t>
            </a:r>
            <a:r>
              <a:rPr lang="nl-NL" dirty="0" err="1"/>
              <a:t>value</a:t>
            </a:r>
            <a:r>
              <a:rPr lang="nl-NL" dirty="0"/>
              <a:t> 123</a:t>
            </a:r>
          </a:p>
        </p:txBody>
      </p:sp>
    </p:spTree>
    <p:extLst>
      <p:ext uri="{BB962C8B-B14F-4D97-AF65-F5344CB8AC3E}">
        <p14:creationId xmlns:p14="http://schemas.microsoft.com/office/powerpoint/2010/main" val="247817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3AFFCA82-7250-4126-9DAF-D3CCE5267292}"/>
              </a:ext>
            </a:extLst>
          </p:cNvPr>
          <p:cNvSpPr/>
          <p:nvPr/>
        </p:nvSpPr>
        <p:spPr>
          <a:xfrm>
            <a:off x="6147166" y="2672865"/>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variable</a:t>
            </a:r>
            <a:r>
              <a:rPr lang="nl-NL" dirty="0"/>
              <a:t> XYZ| set-</a:t>
            </a:r>
            <a:r>
              <a:rPr lang="nl-NL" dirty="0" err="1"/>
              <a:t>variable</a:t>
            </a:r>
            <a:r>
              <a:rPr lang="nl-NL" dirty="0"/>
              <a:t> 345</a:t>
            </a:r>
          </a:p>
        </p:txBody>
      </p:sp>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lstStyle/>
          <a:p>
            <a:r>
              <a:rPr lang="nl-NL" sz="1800" dirty="0"/>
              <a:t>Hoe pas je de waarde aan van een </a:t>
            </a:r>
            <a:r>
              <a:rPr lang="nl-NL" sz="1800" dirty="0" err="1"/>
              <a:t>variable</a:t>
            </a:r>
            <a:r>
              <a:rPr lang="nl-NL" sz="1800" dirty="0"/>
              <a:t>?</a:t>
            </a:r>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$XYZ = 345</a:t>
            </a:r>
          </a:p>
        </p:txBody>
      </p:sp>
      <p:sp>
        <p:nvSpPr>
          <p:cNvPr id="10" name="Rechthoek 9">
            <a:extLst>
              <a:ext uri="{FF2B5EF4-FFF2-40B4-BE49-F238E27FC236}">
                <a16:creationId xmlns:a16="http://schemas.microsoft.com/office/drawing/2014/main" id="{2645E54F-CFA2-48EC-B620-19F4B4BBD4AD}"/>
              </a:ext>
            </a:extLst>
          </p:cNvPr>
          <p:cNvSpPr/>
          <p:nvPr/>
        </p:nvSpPr>
        <p:spPr>
          <a:xfrm>
            <a:off x="1141413" y="4284784"/>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variable</a:t>
            </a:r>
            <a:r>
              <a:rPr lang="nl-NL" dirty="0"/>
              <a:t> –name </a:t>
            </a:r>
            <a:r>
              <a:rPr lang="nl-NL" dirty="0" err="1"/>
              <a:t>xyz</a:t>
            </a:r>
            <a:r>
              <a:rPr lang="nl-NL" dirty="0"/>
              <a:t> –</a:t>
            </a:r>
            <a:r>
              <a:rPr lang="nl-NL" dirty="0" err="1"/>
              <a:t>value</a:t>
            </a:r>
            <a:r>
              <a:rPr lang="nl-NL" dirty="0"/>
              <a:t> 345</a:t>
            </a:r>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Set-</a:t>
            </a:r>
            <a:r>
              <a:rPr lang="nl-NL" dirty="0" err="1"/>
              <a:t>variable</a:t>
            </a:r>
            <a:r>
              <a:rPr lang="nl-NL" dirty="0"/>
              <a:t> –name </a:t>
            </a:r>
            <a:r>
              <a:rPr lang="nl-NL" dirty="0" err="1"/>
              <a:t>xyz</a:t>
            </a:r>
            <a:r>
              <a:rPr lang="nl-NL" dirty="0"/>
              <a:t> –</a:t>
            </a:r>
            <a:r>
              <a:rPr lang="nl-NL" dirty="0" err="1"/>
              <a:t>value</a:t>
            </a:r>
            <a:r>
              <a:rPr lang="nl-NL" dirty="0"/>
              <a:t> 345</a:t>
            </a:r>
          </a:p>
        </p:txBody>
      </p:sp>
      <p:sp>
        <p:nvSpPr>
          <p:cNvPr id="12" name="Rechthoek 11">
            <a:extLst>
              <a:ext uri="{FF2B5EF4-FFF2-40B4-BE49-F238E27FC236}">
                <a16:creationId xmlns:a16="http://schemas.microsoft.com/office/drawing/2014/main" id="{D128A53A-B2A5-4EB1-9B2E-AAC5B8844CF7}"/>
              </a:ext>
            </a:extLst>
          </p:cNvPr>
          <p:cNvSpPr/>
          <p:nvPr/>
        </p:nvSpPr>
        <p:spPr>
          <a:xfrm>
            <a:off x="656493" y="2043386"/>
            <a:ext cx="5385164" cy="213589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$XYZ = 345</a:t>
            </a:r>
          </a:p>
        </p:txBody>
      </p:sp>
      <p:sp>
        <p:nvSpPr>
          <p:cNvPr id="14" name="Rechthoek 13">
            <a:extLst>
              <a:ext uri="{FF2B5EF4-FFF2-40B4-BE49-F238E27FC236}">
                <a16:creationId xmlns:a16="http://schemas.microsoft.com/office/drawing/2014/main" id="{896D4D42-1728-43A3-A1F2-0F0E34D7CD12}"/>
              </a:ext>
            </a:extLst>
          </p:cNvPr>
          <p:cNvSpPr/>
          <p:nvPr/>
        </p:nvSpPr>
        <p:spPr>
          <a:xfrm>
            <a:off x="6147166" y="4284784"/>
            <a:ext cx="5341422" cy="1905000"/>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Set-</a:t>
            </a:r>
            <a:r>
              <a:rPr lang="nl-NL" dirty="0" err="1"/>
              <a:t>variable</a:t>
            </a:r>
            <a:r>
              <a:rPr lang="nl-NL" dirty="0"/>
              <a:t> –name </a:t>
            </a:r>
            <a:r>
              <a:rPr lang="nl-NL" dirty="0" err="1"/>
              <a:t>xyz</a:t>
            </a:r>
            <a:r>
              <a:rPr lang="nl-NL" dirty="0"/>
              <a:t> –</a:t>
            </a:r>
            <a:r>
              <a:rPr lang="nl-NL" dirty="0" err="1"/>
              <a:t>value</a:t>
            </a:r>
            <a:r>
              <a:rPr lang="nl-NL" dirty="0"/>
              <a:t> 345</a:t>
            </a:r>
          </a:p>
        </p:txBody>
      </p:sp>
    </p:spTree>
    <p:extLst>
      <p:ext uri="{BB962C8B-B14F-4D97-AF65-F5344CB8AC3E}">
        <p14:creationId xmlns:p14="http://schemas.microsoft.com/office/powerpoint/2010/main" val="59288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1" presetClass="entr" presetSubtype="1"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wheel(1)">
                                      <p:cBhvr>
                                        <p:cTn id="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3AFFCA82-7250-4126-9DAF-D3CCE5267292}"/>
              </a:ext>
            </a:extLst>
          </p:cNvPr>
          <p:cNvSpPr/>
          <p:nvPr/>
        </p:nvSpPr>
        <p:spPr>
          <a:xfrm>
            <a:off x="6147166" y="2672865"/>
            <a:ext cx="4900243" cy="15064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remove-variable</a:t>
            </a:r>
            <a:r>
              <a:rPr lang="nl-NL" dirty="0"/>
              <a:t> –name XYZ</a:t>
            </a:r>
          </a:p>
        </p:txBody>
      </p:sp>
      <p:sp>
        <p:nvSpPr>
          <p:cNvPr id="2" name="Titel 1">
            <a:extLst>
              <a:ext uri="{FF2B5EF4-FFF2-40B4-BE49-F238E27FC236}">
                <a16:creationId xmlns:a16="http://schemas.microsoft.com/office/drawing/2014/main" id="{CD5D3BD8-0BF2-4A5D-BE50-489248A977AE}"/>
              </a:ext>
            </a:extLst>
          </p:cNvPr>
          <p:cNvSpPr>
            <a:spLocks noGrp="1"/>
          </p:cNvSpPr>
          <p:nvPr>
            <p:ph type="title"/>
          </p:nvPr>
        </p:nvSpPr>
        <p:spPr/>
        <p:txBody>
          <a:bodyPr/>
          <a:lstStyle/>
          <a:p>
            <a:r>
              <a:rPr lang="nl-NL" sz="1800" dirty="0"/>
              <a:t>Hoe verwijder je een </a:t>
            </a:r>
            <a:r>
              <a:rPr lang="nl-NL" sz="1800" dirty="0" err="1"/>
              <a:t>variable</a:t>
            </a:r>
            <a:r>
              <a:rPr lang="nl-NL" sz="1800" dirty="0"/>
              <a:t>?</a:t>
            </a:r>
          </a:p>
        </p:txBody>
      </p:sp>
      <p:sp>
        <p:nvSpPr>
          <p:cNvPr id="4" name="Tijdelijke aanduiding voor datum 3">
            <a:extLst>
              <a:ext uri="{FF2B5EF4-FFF2-40B4-BE49-F238E27FC236}">
                <a16:creationId xmlns:a16="http://schemas.microsoft.com/office/drawing/2014/main" id="{738E65D3-023A-437D-89E3-DC430B22A39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69DC746-A5F1-43C8-B0C6-EAFEEB96F22D}"/>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94785B5-7CE8-4CC5-AC7A-BFDF14C2305C}"/>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
        <p:nvSpPr>
          <p:cNvPr id="7" name="Rechthoek 6">
            <a:extLst>
              <a:ext uri="{FF2B5EF4-FFF2-40B4-BE49-F238E27FC236}">
                <a16:creationId xmlns:a16="http://schemas.microsoft.com/office/drawing/2014/main" id="{3BF4BE94-8B74-4584-844D-0C9CC5421AFB}"/>
              </a:ext>
            </a:extLst>
          </p:cNvPr>
          <p:cNvSpPr/>
          <p:nvPr/>
        </p:nvSpPr>
        <p:spPr>
          <a:xfrm>
            <a:off x="1141413" y="2675792"/>
            <a:ext cx="4900243" cy="15064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Remove-variable</a:t>
            </a:r>
            <a:r>
              <a:rPr lang="nl-NL" dirty="0"/>
              <a:t> $XYZ </a:t>
            </a:r>
          </a:p>
        </p:txBody>
      </p:sp>
      <p:sp>
        <p:nvSpPr>
          <p:cNvPr id="10" name="Rechthoek 9">
            <a:extLst>
              <a:ext uri="{FF2B5EF4-FFF2-40B4-BE49-F238E27FC236}">
                <a16:creationId xmlns:a16="http://schemas.microsoft.com/office/drawing/2014/main" id="{2645E54F-CFA2-48EC-B620-19F4B4BBD4AD}"/>
              </a:ext>
            </a:extLst>
          </p:cNvPr>
          <p:cNvSpPr/>
          <p:nvPr/>
        </p:nvSpPr>
        <p:spPr>
          <a:xfrm>
            <a:off x="1141413" y="4284784"/>
            <a:ext cx="4900243" cy="150641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variable</a:t>
            </a:r>
            <a:r>
              <a:rPr lang="nl-NL" dirty="0"/>
              <a:t> –name </a:t>
            </a:r>
            <a:r>
              <a:rPr lang="nl-NL" dirty="0" err="1"/>
              <a:t>xyz</a:t>
            </a:r>
            <a:r>
              <a:rPr lang="nl-NL" dirty="0"/>
              <a:t> |</a:t>
            </a:r>
            <a:r>
              <a:rPr lang="nl-NL" dirty="0" err="1"/>
              <a:t>remove-variable</a:t>
            </a:r>
            <a:endParaRPr lang="nl-NL" dirty="0"/>
          </a:p>
        </p:txBody>
      </p:sp>
      <p:sp>
        <p:nvSpPr>
          <p:cNvPr id="11" name="Rechthoek 10">
            <a:extLst>
              <a:ext uri="{FF2B5EF4-FFF2-40B4-BE49-F238E27FC236}">
                <a16:creationId xmlns:a16="http://schemas.microsoft.com/office/drawing/2014/main" id="{ACACF496-0E06-427D-A567-79FBF8B9C047}"/>
              </a:ext>
            </a:extLst>
          </p:cNvPr>
          <p:cNvSpPr/>
          <p:nvPr/>
        </p:nvSpPr>
        <p:spPr>
          <a:xfrm>
            <a:off x="6147167" y="4284784"/>
            <a:ext cx="4900243" cy="1506416"/>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(dir </a:t>
            </a:r>
            <a:r>
              <a:rPr lang="nl-NL" dirty="0" err="1"/>
              <a:t>variable</a:t>
            </a:r>
            <a:r>
              <a:rPr lang="nl-NL" dirty="0"/>
              <a:t>:) | </a:t>
            </a:r>
            <a:r>
              <a:rPr lang="nl-NL" dirty="0" err="1"/>
              <a:t>where</a:t>
            </a:r>
            <a:r>
              <a:rPr lang="nl-NL" dirty="0"/>
              <a:t> {$_.name -like "</a:t>
            </a:r>
            <a:r>
              <a:rPr lang="nl-NL" dirty="0" err="1"/>
              <a:t>xyz</a:t>
            </a:r>
            <a:r>
              <a:rPr lang="nl-NL" dirty="0"/>
              <a:t>"} | </a:t>
            </a:r>
            <a:r>
              <a:rPr lang="nl-NL" dirty="0" err="1"/>
              <a:t>remove-variable</a:t>
            </a:r>
            <a:endParaRPr lang="nl-NL" dirty="0"/>
          </a:p>
        </p:txBody>
      </p:sp>
      <p:sp>
        <p:nvSpPr>
          <p:cNvPr id="12" name="Rechthoek 11">
            <a:extLst>
              <a:ext uri="{FF2B5EF4-FFF2-40B4-BE49-F238E27FC236}">
                <a16:creationId xmlns:a16="http://schemas.microsoft.com/office/drawing/2014/main" id="{075312EE-31BC-46ED-9731-890127E70B69}"/>
              </a:ext>
            </a:extLst>
          </p:cNvPr>
          <p:cNvSpPr/>
          <p:nvPr/>
        </p:nvSpPr>
        <p:spPr>
          <a:xfrm>
            <a:off x="6147165" y="2151185"/>
            <a:ext cx="5341423" cy="202809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remove-variable</a:t>
            </a:r>
            <a:r>
              <a:rPr lang="nl-NL" dirty="0"/>
              <a:t> –name XYZ</a:t>
            </a:r>
          </a:p>
        </p:txBody>
      </p:sp>
      <p:sp>
        <p:nvSpPr>
          <p:cNvPr id="14" name="Rechthoek 13">
            <a:extLst>
              <a:ext uri="{FF2B5EF4-FFF2-40B4-BE49-F238E27FC236}">
                <a16:creationId xmlns:a16="http://schemas.microsoft.com/office/drawing/2014/main" id="{86F59ED6-3B60-4319-8719-15F2DA7FF9D9}"/>
              </a:ext>
            </a:extLst>
          </p:cNvPr>
          <p:cNvSpPr/>
          <p:nvPr/>
        </p:nvSpPr>
        <p:spPr>
          <a:xfrm>
            <a:off x="6147166" y="4284783"/>
            <a:ext cx="5341422" cy="1799493"/>
          </a:xfrm>
          <a:prstGeom prst="rect">
            <a:avLst/>
          </a:prstGeom>
          <a:solidFill>
            <a:srgbClr val="FB5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(dir </a:t>
            </a:r>
            <a:r>
              <a:rPr lang="nl-NL" dirty="0" err="1"/>
              <a:t>variable</a:t>
            </a:r>
            <a:r>
              <a:rPr lang="nl-NL" dirty="0"/>
              <a:t>:) | </a:t>
            </a:r>
            <a:r>
              <a:rPr lang="nl-NL" dirty="0" err="1"/>
              <a:t>where</a:t>
            </a:r>
            <a:r>
              <a:rPr lang="nl-NL" dirty="0"/>
              <a:t> {$_.name -like "</a:t>
            </a:r>
            <a:r>
              <a:rPr lang="nl-NL" dirty="0" err="1"/>
              <a:t>xyz</a:t>
            </a:r>
            <a:r>
              <a:rPr lang="nl-NL" dirty="0"/>
              <a:t>"} | </a:t>
            </a:r>
            <a:r>
              <a:rPr lang="nl-NL" dirty="0" err="1"/>
              <a:t>remove-variable</a:t>
            </a:r>
            <a:endParaRPr lang="nl-NL" dirty="0"/>
          </a:p>
        </p:txBody>
      </p:sp>
      <p:sp>
        <p:nvSpPr>
          <p:cNvPr id="15" name="Rechthoek 14">
            <a:extLst>
              <a:ext uri="{FF2B5EF4-FFF2-40B4-BE49-F238E27FC236}">
                <a16:creationId xmlns:a16="http://schemas.microsoft.com/office/drawing/2014/main" id="{F47D5598-CE33-4EAF-834C-5A5106ADD94B}"/>
              </a:ext>
            </a:extLst>
          </p:cNvPr>
          <p:cNvSpPr/>
          <p:nvPr/>
        </p:nvSpPr>
        <p:spPr>
          <a:xfrm>
            <a:off x="785446" y="4284784"/>
            <a:ext cx="5256209" cy="1799492"/>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a:t>
            </a:r>
            <a:r>
              <a:rPr lang="nl-NL" dirty="0" err="1"/>
              <a:t>variable</a:t>
            </a:r>
            <a:r>
              <a:rPr lang="nl-NL" dirty="0"/>
              <a:t> –name </a:t>
            </a:r>
            <a:r>
              <a:rPr lang="nl-NL" dirty="0" err="1"/>
              <a:t>xyz</a:t>
            </a:r>
            <a:r>
              <a:rPr lang="nl-NL" dirty="0"/>
              <a:t> |</a:t>
            </a:r>
            <a:r>
              <a:rPr lang="nl-NL" dirty="0" err="1"/>
              <a:t>remove-variable</a:t>
            </a:r>
            <a:endParaRPr lang="nl-NL" dirty="0"/>
          </a:p>
        </p:txBody>
      </p:sp>
    </p:spTree>
    <p:extLst>
      <p:ext uri="{BB962C8B-B14F-4D97-AF65-F5344CB8AC3E}">
        <p14:creationId xmlns:p14="http://schemas.microsoft.com/office/powerpoint/2010/main" val="73161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2000"/>
                                        <p:tgtEl>
                                          <p:spTgt spid="1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heel(1)">
                                      <p:cBhvr>
                                        <p:cTn id="1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A20D80-3F07-406C-87F0-807651EEC614}"/>
              </a:ext>
            </a:extLst>
          </p:cNvPr>
          <p:cNvSpPr>
            <a:spLocks noGrp="1"/>
          </p:cNvSpPr>
          <p:nvPr>
            <p:ph type="title"/>
          </p:nvPr>
        </p:nvSpPr>
        <p:spPr/>
        <p:txBody>
          <a:bodyPr/>
          <a:lstStyle/>
          <a:p>
            <a:r>
              <a:rPr lang="nl-NL" dirty="0" err="1"/>
              <a:t>scripting</a:t>
            </a:r>
            <a:endParaRPr lang="nl-NL" dirty="0"/>
          </a:p>
        </p:txBody>
      </p:sp>
      <p:sp>
        <p:nvSpPr>
          <p:cNvPr id="3" name="Tijdelijke aanduiding voor inhoud 2">
            <a:extLst>
              <a:ext uri="{FF2B5EF4-FFF2-40B4-BE49-F238E27FC236}">
                <a16:creationId xmlns:a16="http://schemas.microsoft.com/office/drawing/2014/main" id="{84679970-9982-49EB-AED0-76930F5981FE}"/>
              </a:ext>
            </a:extLst>
          </p:cNvPr>
          <p:cNvSpPr>
            <a:spLocks noGrp="1"/>
          </p:cNvSpPr>
          <p:nvPr>
            <p:ph idx="1"/>
          </p:nvPr>
        </p:nvSpPr>
        <p:spPr>
          <a:xfrm>
            <a:off x="1141412" y="2666999"/>
            <a:ext cx="10347175" cy="3498909"/>
          </a:xfrm>
        </p:spPr>
        <p:txBody>
          <a:bodyPr>
            <a:normAutofit fontScale="25000" lnSpcReduction="20000"/>
          </a:bodyPr>
          <a:lstStyle/>
          <a:p>
            <a:pPr>
              <a:buFont typeface="Wingdings" panose="05000000000000000000" pitchFamily="2" charset="2"/>
              <a:buChar char="§"/>
            </a:pPr>
            <a:r>
              <a:rPr lang="nl-NL" altLang="nl-NL" sz="7200" dirty="0"/>
              <a:t>Het plaatsen van opdrachten in een file</a:t>
            </a:r>
            <a:br>
              <a:rPr lang="nl-NL" altLang="nl-NL" sz="7200" dirty="0"/>
            </a:br>
            <a:endParaRPr lang="nl-NL" altLang="nl-NL" sz="7200" dirty="0"/>
          </a:p>
          <a:p>
            <a:pPr>
              <a:buFont typeface="Wingdings" panose="05000000000000000000" pitchFamily="2" charset="2"/>
              <a:buChar char="§"/>
            </a:pPr>
            <a:r>
              <a:rPr lang="nl-NL" altLang="nl-NL" sz="7200" dirty="0" err="1"/>
              <a:t>Extentie</a:t>
            </a:r>
            <a:r>
              <a:rPr lang="nl-NL" altLang="nl-NL" sz="7200" dirty="0"/>
              <a:t> is &lt;</a:t>
            </a:r>
            <a:r>
              <a:rPr lang="nl-NL" altLang="nl-NL" sz="7200" dirty="0" err="1"/>
              <a:t>filename</a:t>
            </a:r>
            <a:r>
              <a:rPr lang="nl-NL" altLang="nl-NL" sz="7200" dirty="0"/>
              <a:t>&gt;.PS1</a:t>
            </a:r>
            <a:br>
              <a:rPr lang="nl-NL" altLang="nl-NL" sz="7200" dirty="0"/>
            </a:br>
            <a:endParaRPr lang="nl-NL" altLang="nl-NL" sz="7200" dirty="0"/>
          </a:p>
          <a:p>
            <a:pPr>
              <a:buFont typeface="Wingdings" panose="05000000000000000000" pitchFamily="2" charset="2"/>
              <a:buChar char="§"/>
            </a:pPr>
            <a:r>
              <a:rPr lang="nl-NL" altLang="nl-NL" sz="7200" dirty="0"/>
              <a:t>Script-editors</a:t>
            </a:r>
          </a:p>
          <a:p>
            <a:pPr marL="1028700" lvl="2" indent="-342900">
              <a:buFont typeface="Arial" panose="020B0604020202020204" pitchFamily="34" charset="0"/>
              <a:buChar char="•"/>
            </a:pPr>
            <a:r>
              <a:rPr lang="nl-NL" altLang="nl-NL" sz="7200" dirty="0">
                <a:solidFill>
                  <a:srgbClr val="FFC000"/>
                </a:solidFill>
              </a:rPr>
              <a:t>Powershell ISE</a:t>
            </a:r>
          </a:p>
          <a:p>
            <a:pPr marL="1028700" lvl="2" indent="-342900">
              <a:buFont typeface="Arial" panose="020B0604020202020204" pitchFamily="34" charset="0"/>
              <a:buChar char="•"/>
            </a:pPr>
            <a:r>
              <a:rPr lang="nl-NL" altLang="nl-NL" sz="7200" dirty="0">
                <a:solidFill>
                  <a:srgbClr val="FFC000"/>
                </a:solidFill>
              </a:rPr>
              <a:t>Visual Code</a:t>
            </a:r>
          </a:p>
          <a:p>
            <a:pPr marL="1028700" lvl="2" indent="-342900">
              <a:buFont typeface="Arial" panose="020B0604020202020204" pitchFamily="34" charset="0"/>
              <a:buChar char="•"/>
            </a:pPr>
            <a:r>
              <a:rPr lang="nl-NL" altLang="nl-NL" sz="7200" dirty="0" err="1">
                <a:solidFill>
                  <a:srgbClr val="FFC000"/>
                </a:solidFill>
              </a:rPr>
              <a:t>PowerGUI</a:t>
            </a:r>
            <a:r>
              <a:rPr lang="nl-NL" altLang="nl-NL" sz="7200" dirty="0">
                <a:solidFill>
                  <a:srgbClr val="FFC000"/>
                </a:solidFill>
              </a:rPr>
              <a:t> (</a:t>
            </a:r>
            <a:r>
              <a:rPr lang="nl-NL" altLang="nl-NL" sz="7200" dirty="0" err="1">
                <a:solidFill>
                  <a:srgbClr val="FFC000"/>
                </a:solidFill>
              </a:rPr>
              <a:t>Quest</a:t>
            </a:r>
            <a:r>
              <a:rPr lang="nl-NL" altLang="nl-NL" sz="7200" dirty="0">
                <a:solidFill>
                  <a:srgbClr val="FFC000"/>
                </a:solidFill>
              </a:rPr>
              <a:t>)</a:t>
            </a:r>
          </a:p>
          <a:p>
            <a:pPr marL="1028700" lvl="2" indent="-342900">
              <a:buFont typeface="Arial" panose="020B0604020202020204" pitchFamily="34" charset="0"/>
              <a:buChar char="•"/>
            </a:pPr>
            <a:r>
              <a:rPr lang="nl-NL" altLang="nl-NL" sz="7200" dirty="0" err="1">
                <a:solidFill>
                  <a:srgbClr val="FFC000"/>
                </a:solidFill>
              </a:rPr>
              <a:t>Notepad</a:t>
            </a:r>
            <a:r>
              <a:rPr lang="nl-NL" altLang="nl-NL" sz="7200" dirty="0">
                <a:solidFill>
                  <a:srgbClr val="FFC000"/>
                </a:solidFill>
              </a:rPr>
              <a:t> ++</a:t>
            </a:r>
          </a:p>
          <a:p>
            <a:pPr marL="1028700" lvl="2" indent="-342900">
              <a:buFont typeface="Arial" panose="020B0604020202020204" pitchFamily="34" charset="0"/>
              <a:buChar char="•"/>
            </a:pPr>
            <a:r>
              <a:rPr lang="nl-NL" altLang="nl-NL" sz="7200" dirty="0" err="1">
                <a:solidFill>
                  <a:srgbClr val="FFC000"/>
                </a:solidFill>
              </a:rPr>
              <a:t>PrimalForms</a:t>
            </a:r>
            <a:r>
              <a:rPr lang="nl-NL" altLang="nl-NL" sz="7200" dirty="0">
                <a:solidFill>
                  <a:srgbClr val="FFC000"/>
                </a:solidFill>
              </a:rPr>
              <a:t> (Niet Gratis)</a:t>
            </a:r>
          </a:p>
          <a:p>
            <a:endParaRPr lang="nl-NL" dirty="0"/>
          </a:p>
        </p:txBody>
      </p:sp>
      <p:sp>
        <p:nvSpPr>
          <p:cNvPr id="4" name="Tijdelijke aanduiding voor datum 3">
            <a:extLst>
              <a:ext uri="{FF2B5EF4-FFF2-40B4-BE49-F238E27FC236}">
                <a16:creationId xmlns:a16="http://schemas.microsoft.com/office/drawing/2014/main" id="{02200F2A-7E60-4984-91F7-C177F450CA04}"/>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16E933E9-13CB-443F-8018-F5E9B9EBBEAC}"/>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B062BED4-8C49-4F73-8824-5A61BB46B657}"/>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38604091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8B41AB-76A7-4A8F-9177-5AFF4FCA317D}"/>
              </a:ext>
            </a:extLst>
          </p:cNvPr>
          <p:cNvSpPr>
            <a:spLocks noGrp="1"/>
          </p:cNvSpPr>
          <p:nvPr>
            <p:ph type="title"/>
          </p:nvPr>
        </p:nvSpPr>
        <p:spPr/>
        <p:txBody>
          <a:bodyPr/>
          <a:lstStyle/>
          <a:p>
            <a:r>
              <a:rPr lang="nl-NL" dirty="0" err="1"/>
              <a:t>scripting</a:t>
            </a:r>
            <a:endParaRPr lang="nl-NL" dirty="0"/>
          </a:p>
        </p:txBody>
      </p:sp>
      <p:sp>
        <p:nvSpPr>
          <p:cNvPr id="4" name="Tijdelijke aanduiding voor datum 3">
            <a:extLst>
              <a:ext uri="{FF2B5EF4-FFF2-40B4-BE49-F238E27FC236}">
                <a16:creationId xmlns:a16="http://schemas.microsoft.com/office/drawing/2014/main" id="{4E6AE622-6D0F-447A-8BEE-8BE144306221}"/>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A1AF84C-8D84-43DD-A54B-6A51148DC2B0}"/>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046595C1-AD05-41B6-899A-937FC9EA6F69}"/>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
        <p:nvSpPr>
          <p:cNvPr id="7" name="Subtitle 2">
            <a:extLst>
              <a:ext uri="{FF2B5EF4-FFF2-40B4-BE49-F238E27FC236}">
                <a16:creationId xmlns:a16="http://schemas.microsoft.com/office/drawing/2014/main" id="{9CF9DB70-3F9D-4003-9866-3F47472CFEDD}"/>
              </a:ext>
            </a:extLst>
          </p:cNvPr>
          <p:cNvSpPr txBox="1">
            <a:spLocks/>
          </p:cNvSpPr>
          <p:nvPr/>
        </p:nvSpPr>
        <p:spPr>
          <a:xfrm>
            <a:off x="1141413" y="2679489"/>
            <a:ext cx="9905998" cy="3285083"/>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buFont typeface="Arial" panose="020B0604020202020204" pitchFamily="34" charset="0"/>
              <a:buChar char="•"/>
            </a:pPr>
            <a:r>
              <a:rPr lang="nl-NL" altLang="nl-NL" sz="1900" dirty="0"/>
              <a:t>PS1 </a:t>
            </a:r>
            <a:r>
              <a:rPr lang="nl-NL" altLang="nl-NL" sz="1900" dirty="0" err="1"/>
              <a:t>filename</a:t>
            </a:r>
            <a:r>
              <a:rPr lang="nl-NL" altLang="nl-NL" sz="1900" dirty="0"/>
              <a:t> extension staat niet naar powershell</a:t>
            </a:r>
          </a:p>
          <a:p>
            <a:pPr>
              <a:buFont typeface="Arial" panose="020B0604020202020204" pitchFamily="34" charset="0"/>
              <a:buChar char="•"/>
            </a:pPr>
            <a:r>
              <a:rPr lang="nl-NL" altLang="nl-NL" sz="1900" dirty="0"/>
              <a:t>Scripts draaien alleen met het volledige pad</a:t>
            </a:r>
          </a:p>
          <a:p>
            <a:pPr marL="685800" lvl="1" indent="-342900">
              <a:buFont typeface="Arial" panose="020B0604020202020204" pitchFamily="34" charset="0"/>
              <a:buChar char="•"/>
            </a:pPr>
            <a:r>
              <a:rPr lang="nl-NL" altLang="nl-NL" sz="1900" dirty="0">
                <a:solidFill>
                  <a:srgbClr val="FFC000"/>
                </a:solidFill>
              </a:rPr>
              <a:t>D:\</a:t>
            </a:r>
            <a:r>
              <a:rPr lang="nl-NL" altLang="nl-NL" sz="1900" dirty="0">
                <a:solidFill>
                  <a:schemeClr val="tx1"/>
                </a:solidFill>
              </a:rPr>
              <a:t>script.ps1</a:t>
            </a:r>
          </a:p>
          <a:p>
            <a:pPr marL="685800" lvl="1" indent="-342900">
              <a:buFont typeface="Arial" panose="020B0604020202020204" pitchFamily="34" charset="0"/>
              <a:buChar char="•"/>
            </a:pPr>
            <a:r>
              <a:rPr lang="nl-NL" altLang="nl-NL" sz="1900" dirty="0">
                <a:solidFill>
                  <a:srgbClr val="FFC000"/>
                </a:solidFill>
              </a:rPr>
              <a:t>.\</a:t>
            </a:r>
            <a:r>
              <a:rPr lang="nl-NL" altLang="nl-NL" sz="1900" dirty="0">
                <a:solidFill>
                  <a:schemeClr val="tx1"/>
                </a:solidFill>
              </a:rPr>
              <a:t>script.ps1</a:t>
            </a:r>
          </a:p>
          <a:p>
            <a:pPr marL="685800" lvl="1" indent="-342900">
              <a:buFont typeface="Arial" panose="020B0604020202020204" pitchFamily="34" charset="0"/>
              <a:buChar char="•"/>
            </a:pPr>
            <a:r>
              <a:rPr lang="nl-NL" altLang="nl-NL" sz="1900" dirty="0">
                <a:solidFill>
                  <a:schemeClr val="tx1"/>
                </a:solidFill>
              </a:rPr>
              <a:t>script.ps1 </a:t>
            </a:r>
            <a:r>
              <a:rPr lang="nl-NL" altLang="nl-NL" sz="1900" dirty="0">
                <a:solidFill>
                  <a:srgbClr val="FFC000"/>
                </a:solidFill>
              </a:rPr>
              <a:t>[tab]</a:t>
            </a:r>
          </a:p>
          <a:p>
            <a:pPr>
              <a:buFont typeface="Arial" panose="020B0604020202020204" pitchFamily="34" charset="0"/>
              <a:buChar char="•"/>
            </a:pPr>
            <a:r>
              <a:rPr lang="nl-NL" altLang="nl-NL" sz="1900" dirty="0"/>
              <a:t>Scripts draaien niet door de </a:t>
            </a:r>
            <a:r>
              <a:rPr lang="nl-NL" altLang="nl-NL" sz="1900" dirty="0" err="1"/>
              <a:t>execution</a:t>
            </a:r>
            <a:r>
              <a:rPr lang="nl-NL" altLang="nl-NL" sz="1900" dirty="0"/>
              <a:t> policy</a:t>
            </a:r>
          </a:p>
          <a:p>
            <a:pPr marL="685800" lvl="1" indent="-342900">
              <a:buFont typeface="Arial" panose="020B0604020202020204" pitchFamily="34" charset="0"/>
              <a:buChar char="•"/>
            </a:pPr>
            <a:r>
              <a:rPr lang="nl-NL" altLang="nl-NL" sz="1900" dirty="0" err="1"/>
              <a:t>Restricted</a:t>
            </a:r>
            <a:r>
              <a:rPr lang="nl-NL" altLang="nl-NL" sz="1900" dirty="0"/>
              <a:t>		</a:t>
            </a:r>
          </a:p>
          <a:p>
            <a:pPr marL="685800" lvl="1" indent="-342900">
              <a:buFont typeface="Arial" panose="020B0604020202020204" pitchFamily="34" charset="0"/>
              <a:buChar char="•"/>
            </a:pPr>
            <a:r>
              <a:rPr lang="nl-NL" altLang="nl-NL" sz="1900" dirty="0" err="1"/>
              <a:t>AllSigned</a:t>
            </a:r>
            <a:endParaRPr lang="nl-NL" altLang="nl-NL" sz="1900" dirty="0"/>
          </a:p>
          <a:p>
            <a:pPr marL="685800" lvl="1" indent="-342900">
              <a:buFont typeface="Arial" panose="020B0604020202020204" pitchFamily="34" charset="0"/>
              <a:buChar char="•"/>
            </a:pPr>
            <a:r>
              <a:rPr lang="nl-NL" altLang="nl-NL" sz="1900" dirty="0" err="1"/>
              <a:t>Remotesigned</a:t>
            </a:r>
            <a:endParaRPr lang="nl-NL" altLang="nl-NL" sz="1900" dirty="0"/>
          </a:p>
          <a:p>
            <a:endParaRPr lang="en-US" altLang="nl-NL" dirty="0"/>
          </a:p>
        </p:txBody>
      </p:sp>
      <p:sp>
        <p:nvSpPr>
          <p:cNvPr id="8" name="Tijdelijke aanduiding voor inhoud 2">
            <a:extLst>
              <a:ext uri="{FF2B5EF4-FFF2-40B4-BE49-F238E27FC236}">
                <a16:creationId xmlns:a16="http://schemas.microsoft.com/office/drawing/2014/main" id="{E2DBC745-CBE7-4C56-9CE0-E19CAE2A1AC0}"/>
              </a:ext>
            </a:extLst>
          </p:cNvPr>
          <p:cNvSpPr txBox="1">
            <a:spLocks/>
          </p:cNvSpPr>
          <p:nvPr/>
        </p:nvSpPr>
        <p:spPr bwMode="auto">
          <a:xfrm>
            <a:off x="6422426" y="4698993"/>
            <a:ext cx="2536825" cy="786464"/>
          </a:xfrm>
          <a:prstGeom prst="rect">
            <a:avLst/>
          </a:prstGeom>
          <a:noFill/>
          <a:ln>
            <a:noFill/>
          </a:ln>
        </p:spPr>
        <p:txBody>
          <a:bodyPr/>
          <a:lstStyle/>
          <a:p>
            <a:pPr marL="342900" indent="-342900">
              <a:spcBef>
                <a:spcPct val="20000"/>
              </a:spcBef>
              <a:buFont typeface="Arial" pitchFamily="34" charset="0"/>
              <a:buChar char="•"/>
              <a:defRPr/>
            </a:pPr>
            <a:r>
              <a:rPr lang="nl-NL" b="1" dirty="0" err="1">
                <a:solidFill>
                  <a:srgbClr val="FF7053"/>
                </a:solidFill>
                <a:cs typeface="+mn-cs"/>
              </a:rPr>
              <a:t>Unrestricted</a:t>
            </a:r>
            <a:endParaRPr lang="nl-NL" b="1" dirty="0">
              <a:solidFill>
                <a:srgbClr val="FF7053"/>
              </a:solidFill>
              <a:cs typeface="+mn-cs"/>
            </a:endParaRPr>
          </a:p>
          <a:p>
            <a:pPr marL="342900" indent="-342900">
              <a:spcBef>
                <a:spcPct val="20000"/>
              </a:spcBef>
              <a:buFont typeface="Arial" pitchFamily="34" charset="0"/>
              <a:buChar char="•"/>
              <a:defRPr/>
            </a:pPr>
            <a:r>
              <a:rPr lang="nl-NL" b="1" dirty="0">
                <a:solidFill>
                  <a:srgbClr val="FF7053"/>
                </a:solidFill>
                <a:cs typeface="+mn-cs"/>
              </a:rPr>
              <a:t>Bypass</a:t>
            </a:r>
          </a:p>
          <a:p>
            <a:pPr marL="342900" indent="-342900">
              <a:spcBef>
                <a:spcPct val="20000"/>
              </a:spcBef>
              <a:buFont typeface="Arial" pitchFamily="34" charset="0"/>
              <a:buChar char="•"/>
              <a:defRPr/>
            </a:pPr>
            <a:endParaRPr lang="nl-NL" sz="2000" dirty="0">
              <a:latin typeface="+mn-lt"/>
              <a:cs typeface="+mn-cs"/>
            </a:endParaRPr>
          </a:p>
        </p:txBody>
      </p:sp>
    </p:spTree>
    <p:extLst>
      <p:ext uri="{BB962C8B-B14F-4D97-AF65-F5344CB8AC3E}">
        <p14:creationId xmlns:p14="http://schemas.microsoft.com/office/powerpoint/2010/main" val="412365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3D2861-7D2B-45FD-9216-5473BA76B6C6}"/>
              </a:ext>
            </a:extLst>
          </p:cNvPr>
          <p:cNvSpPr>
            <a:spLocks noGrp="1"/>
          </p:cNvSpPr>
          <p:nvPr>
            <p:ph type="title"/>
          </p:nvPr>
        </p:nvSpPr>
        <p:spPr/>
        <p:txBody>
          <a:bodyPr/>
          <a:lstStyle/>
          <a:p>
            <a:r>
              <a:rPr lang="nl-NL" dirty="0"/>
              <a:t>Scripting : scope</a:t>
            </a:r>
          </a:p>
        </p:txBody>
      </p:sp>
      <p:sp>
        <p:nvSpPr>
          <p:cNvPr id="4" name="Tijdelijke aanduiding voor datum 3">
            <a:extLst>
              <a:ext uri="{FF2B5EF4-FFF2-40B4-BE49-F238E27FC236}">
                <a16:creationId xmlns:a16="http://schemas.microsoft.com/office/drawing/2014/main" id="{543E428E-C82C-42D5-84E4-8F62CB5F0BFC}"/>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E0201EA3-A4DD-408C-87C1-0CB1DF6B3E93}"/>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AA38A00D-C131-42DC-802A-32A6E888E0BA}"/>
              </a:ext>
            </a:extLst>
          </p:cNvPr>
          <p:cNvSpPr>
            <a:spLocks noGrp="1"/>
          </p:cNvSpPr>
          <p:nvPr>
            <p:ph type="sldNum" sz="quarter" idx="12"/>
          </p:nvPr>
        </p:nvSpPr>
        <p:spPr/>
        <p:txBody>
          <a:bodyPr/>
          <a:lstStyle/>
          <a:p>
            <a:fld id="{D57F1E4F-1CFF-5643-939E-217C01CDF565}" type="slidenum">
              <a:rPr lang="en-US" smtClean="0"/>
              <a:pPr/>
              <a:t>48</a:t>
            </a:fld>
            <a:endParaRPr lang="en-US" dirty="0"/>
          </a:p>
        </p:txBody>
      </p:sp>
      <p:sp>
        <p:nvSpPr>
          <p:cNvPr id="17" name="Subtitle 2">
            <a:extLst>
              <a:ext uri="{FF2B5EF4-FFF2-40B4-BE49-F238E27FC236}">
                <a16:creationId xmlns:a16="http://schemas.microsoft.com/office/drawing/2014/main" id="{14D46EA5-FA27-46F0-A2BE-E6D7E48828E0}"/>
              </a:ext>
            </a:extLst>
          </p:cNvPr>
          <p:cNvSpPr txBox="1">
            <a:spLocks/>
          </p:cNvSpPr>
          <p:nvPr/>
        </p:nvSpPr>
        <p:spPr>
          <a:xfrm>
            <a:off x="1141413" y="2471955"/>
            <a:ext cx="9905998" cy="326273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nl-NL" altLang="nl-NL" dirty="0"/>
              <a:t>Global</a:t>
            </a:r>
          </a:p>
          <a:p>
            <a:r>
              <a:rPr lang="nl-NL" altLang="nl-NL" dirty="0"/>
              <a:t>Script</a:t>
            </a:r>
          </a:p>
          <a:p>
            <a:r>
              <a:rPr lang="nl-NL" altLang="nl-NL" dirty="0" err="1"/>
              <a:t>Function</a:t>
            </a:r>
            <a:endParaRPr lang="nl-NL" altLang="nl-NL" dirty="0"/>
          </a:p>
          <a:p>
            <a:endParaRPr lang="en-US" altLang="nl-NL" dirty="0"/>
          </a:p>
        </p:txBody>
      </p:sp>
      <p:grpSp>
        <p:nvGrpSpPr>
          <p:cNvPr id="28" name="Groep 27">
            <a:extLst>
              <a:ext uri="{FF2B5EF4-FFF2-40B4-BE49-F238E27FC236}">
                <a16:creationId xmlns:a16="http://schemas.microsoft.com/office/drawing/2014/main" id="{5EA605A0-923B-46E1-9157-DCD277A522FA}"/>
              </a:ext>
            </a:extLst>
          </p:cNvPr>
          <p:cNvGrpSpPr/>
          <p:nvPr/>
        </p:nvGrpSpPr>
        <p:grpSpPr>
          <a:xfrm>
            <a:off x="3867326" y="2327462"/>
            <a:ext cx="5712902" cy="3200883"/>
            <a:chOff x="3741491" y="3008477"/>
            <a:chExt cx="5461232" cy="2981263"/>
          </a:xfrm>
        </p:grpSpPr>
        <p:sp>
          <p:nvSpPr>
            <p:cNvPr id="18" name="Rounded Rectangle 34">
              <a:extLst>
                <a:ext uri="{FF2B5EF4-FFF2-40B4-BE49-F238E27FC236}">
                  <a16:creationId xmlns:a16="http://schemas.microsoft.com/office/drawing/2014/main" id="{B3BB8989-72CF-453A-B017-06FA7C3709D1}"/>
                </a:ext>
              </a:extLst>
            </p:cNvPr>
            <p:cNvSpPr/>
            <p:nvPr/>
          </p:nvSpPr>
          <p:spPr>
            <a:xfrm>
              <a:off x="3741491" y="3008477"/>
              <a:ext cx="5461232" cy="2981263"/>
            </a:xfrm>
            <a:prstGeom prst="roundRect">
              <a:avLst/>
            </a:prstGeom>
            <a:solidFill>
              <a:schemeClr val="tx2">
                <a:lumMod val="90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r>
                <a:rPr lang="nl-NL" dirty="0">
                  <a:solidFill>
                    <a:schemeClr val="bg1"/>
                  </a:solidFill>
                </a:rPr>
                <a:t>Global</a:t>
              </a:r>
            </a:p>
            <a:p>
              <a:pPr algn="ctr" eaLnBrk="1" hangingPunct="1">
                <a:defRPr/>
              </a:pPr>
              <a:endParaRPr lang="nl-NL" dirty="0"/>
            </a:p>
            <a:p>
              <a:pPr algn="ctr" eaLnBrk="1" hangingPunct="1">
                <a:defRPr/>
              </a:pPr>
              <a:endParaRPr lang="nl-NL" dirty="0"/>
            </a:p>
            <a:p>
              <a:pPr algn="ctr" eaLnBrk="1" hangingPunct="1">
                <a:defRPr/>
              </a:pPr>
              <a:endParaRPr lang="nl-NL" dirty="0"/>
            </a:p>
            <a:p>
              <a:pPr algn="ctr" eaLnBrk="1" hangingPunct="1">
                <a:defRPr/>
              </a:pPr>
              <a:endParaRPr lang="nl-NL" dirty="0"/>
            </a:p>
            <a:p>
              <a:pPr algn="ctr" eaLnBrk="1" hangingPunct="1">
                <a:defRPr/>
              </a:pPr>
              <a:endParaRPr lang="nl-NL" dirty="0"/>
            </a:p>
            <a:p>
              <a:pPr algn="ctr" eaLnBrk="1" hangingPunct="1">
                <a:defRPr/>
              </a:pPr>
              <a:endParaRPr lang="nl-NL" dirty="0"/>
            </a:p>
            <a:p>
              <a:pPr algn="ctr" eaLnBrk="1" hangingPunct="1">
                <a:defRPr/>
              </a:pPr>
              <a:endParaRPr lang="nl-NL" dirty="0"/>
            </a:p>
            <a:p>
              <a:pPr algn="ctr" eaLnBrk="1" hangingPunct="1">
                <a:defRPr/>
              </a:pPr>
              <a:endParaRPr lang="nl-NL" dirty="0"/>
            </a:p>
            <a:p>
              <a:pPr algn="ctr" eaLnBrk="1" hangingPunct="1">
                <a:defRPr/>
              </a:pPr>
              <a:endParaRPr lang="nl-NL" dirty="0"/>
            </a:p>
          </p:txBody>
        </p:sp>
        <p:sp>
          <p:nvSpPr>
            <p:cNvPr id="19" name="Rounded Rectangle 35">
              <a:extLst>
                <a:ext uri="{FF2B5EF4-FFF2-40B4-BE49-F238E27FC236}">
                  <a16:creationId xmlns:a16="http://schemas.microsoft.com/office/drawing/2014/main" id="{CDA0A356-9D40-4F9D-96FE-B5654837DF97}"/>
                </a:ext>
              </a:extLst>
            </p:cNvPr>
            <p:cNvSpPr/>
            <p:nvPr/>
          </p:nvSpPr>
          <p:spPr>
            <a:xfrm>
              <a:off x="4509996" y="3233709"/>
              <a:ext cx="1937986" cy="2121720"/>
            </a:xfrm>
            <a:prstGeom prst="roundRect">
              <a:avLst/>
            </a:prstGeom>
            <a:solidFill>
              <a:schemeClr val="bg1">
                <a:lumMod val="85000"/>
                <a:lumOff val="15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dirty="0"/>
                <a:t>Script1</a:t>
              </a:r>
            </a:p>
            <a:p>
              <a:pPr algn="ctr" eaLnBrk="1" hangingPunct="1">
                <a:defRPr/>
              </a:pPr>
              <a:endParaRPr lang="nl-NL" dirty="0"/>
            </a:p>
            <a:p>
              <a:pPr algn="ctr" eaLnBrk="1" hangingPunct="1">
                <a:defRPr/>
              </a:pPr>
              <a:endParaRPr lang="nl-NL" dirty="0"/>
            </a:p>
            <a:p>
              <a:pPr algn="ctr" eaLnBrk="1" hangingPunct="1">
                <a:defRPr/>
              </a:pPr>
              <a:endParaRPr lang="nl-NL" dirty="0"/>
            </a:p>
            <a:p>
              <a:pPr algn="ctr" eaLnBrk="1" hangingPunct="1">
                <a:defRPr/>
              </a:pPr>
              <a:endParaRPr lang="nl-NL" dirty="0"/>
            </a:p>
            <a:p>
              <a:pPr algn="ctr" eaLnBrk="1" hangingPunct="1">
                <a:defRPr/>
              </a:pPr>
              <a:endParaRPr lang="nl-NL" dirty="0"/>
            </a:p>
          </p:txBody>
        </p:sp>
        <p:sp>
          <p:nvSpPr>
            <p:cNvPr id="21" name="TextBox 39">
              <a:extLst>
                <a:ext uri="{FF2B5EF4-FFF2-40B4-BE49-F238E27FC236}">
                  <a16:creationId xmlns:a16="http://schemas.microsoft.com/office/drawing/2014/main" id="{E60AE9EF-189B-44D9-B809-28F61045098C}"/>
                </a:ext>
              </a:extLst>
            </p:cNvPr>
            <p:cNvSpPr txBox="1">
              <a:spLocks noChangeArrowheads="1"/>
            </p:cNvSpPr>
            <p:nvPr/>
          </p:nvSpPr>
          <p:spPr bwMode="auto">
            <a:xfrm>
              <a:off x="4705105" y="3979301"/>
              <a:ext cx="1633537" cy="369332"/>
            </a:xfrm>
            <a:prstGeom prst="rect">
              <a:avLst/>
            </a:prstGeom>
            <a:solidFill>
              <a:schemeClr val="accent6"/>
            </a:solidFill>
            <a:ln>
              <a:noFill/>
            </a:ln>
            <a:effectLst>
              <a:glow rad="63500">
                <a:schemeClr val="accent1">
                  <a:satMod val="175000"/>
                  <a:alpha val="40000"/>
                </a:schemeClr>
              </a:glow>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a:spAutoFit/>
            </a:bodyPr>
            <a:lstStyle>
              <a:lvl1pPr>
                <a:spcBef>
                  <a:spcPts val="200"/>
                </a:spcBef>
                <a:spcAft>
                  <a:spcPts val="200"/>
                </a:spcAft>
                <a:buFont typeface="Century Gothic" pitchFamily="34" charset="0"/>
                <a:buChar char="►"/>
                <a:defRPr sz="2400" b="1">
                  <a:solidFill>
                    <a:schemeClr val="tx1"/>
                  </a:solidFill>
                  <a:latin typeface="Century Gothic" pitchFamily="34" charset="0"/>
                </a:defRPr>
              </a:lvl1pPr>
              <a:lvl2pPr marL="742950" indent="-285750">
                <a:spcBef>
                  <a:spcPts val="200"/>
                </a:spcBef>
                <a:spcAft>
                  <a:spcPts val="200"/>
                </a:spcAft>
                <a:buFont typeface="Century Gothic" pitchFamily="34" charset="0"/>
                <a:buChar char="●"/>
                <a:defRPr sz="2400" b="1">
                  <a:solidFill>
                    <a:schemeClr val="tx1"/>
                  </a:solidFill>
                  <a:latin typeface="Century Gothic" pitchFamily="34" charset="0"/>
                </a:defRPr>
              </a:lvl2pPr>
              <a:lvl3pPr marL="1143000" indent="-228600">
                <a:spcBef>
                  <a:spcPts val="200"/>
                </a:spcBef>
                <a:spcAft>
                  <a:spcPts val="200"/>
                </a:spcAft>
                <a:buFont typeface="Century Gothic" pitchFamily="34" charset="0"/>
                <a:buChar char="○"/>
                <a:defRPr sz="2400">
                  <a:solidFill>
                    <a:schemeClr val="tx1"/>
                  </a:solidFill>
                  <a:latin typeface="Century Gothic" pitchFamily="34" charset="0"/>
                </a:defRPr>
              </a:lvl3pPr>
              <a:lvl4pPr marL="1600200" indent="-228600">
                <a:spcBef>
                  <a:spcPct val="20000"/>
                </a:spcBef>
                <a:buFont typeface="Wingdings 3" pitchFamily="18" charset="2"/>
                <a:buChar char="u"/>
                <a:defRPr sz="2400" b="1">
                  <a:solidFill>
                    <a:schemeClr val="tx1"/>
                  </a:solidFill>
                  <a:latin typeface="Century Gothic" pitchFamily="34" charset="0"/>
                </a:defRPr>
              </a:lvl4pPr>
              <a:lvl5pPr marL="2057400" indent="-228600">
                <a:spcBef>
                  <a:spcPct val="20000"/>
                </a:spcBef>
                <a:buFont typeface="Wingdings 3" pitchFamily="18" charset="2"/>
                <a:buChar char="u"/>
                <a:defRPr sz="2400" b="1">
                  <a:solidFill>
                    <a:schemeClr val="tx1"/>
                  </a:solidFill>
                  <a:latin typeface="Century Gothic" pitchFamily="34" charset="0"/>
                </a:defRPr>
              </a:lvl5pPr>
              <a:lvl6pPr marL="25146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6pPr>
              <a:lvl7pPr marL="29718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7pPr>
              <a:lvl8pPr marL="34290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8pPr>
              <a:lvl9pPr marL="38862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9pPr>
            </a:lstStyle>
            <a:p>
              <a:pPr algn="ctr" eaLnBrk="1" hangingPunct="1">
                <a:spcBef>
                  <a:spcPct val="0"/>
                </a:spcBef>
                <a:spcAft>
                  <a:spcPct val="0"/>
                </a:spcAft>
                <a:buFontTx/>
                <a:buNone/>
              </a:pPr>
              <a:r>
                <a:rPr lang="en-US" altLang="nl-NL" sz="1800" b="0" dirty="0">
                  <a:latin typeface="Arial" charset="0"/>
                </a:rPr>
                <a:t>Function 1</a:t>
              </a:r>
              <a:endParaRPr lang="nl-NL" altLang="nl-NL" sz="1800" b="0" dirty="0">
                <a:latin typeface="Arial" charset="0"/>
              </a:endParaRPr>
            </a:p>
          </p:txBody>
        </p:sp>
        <p:sp>
          <p:nvSpPr>
            <p:cNvPr id="22" name="TextBox 42">
              <a:extLst>
                <a:ext uri="{FF2B5EF4-FFF2-40B4-BE49-F238E27FC236}">
                  <a16:creationId xmlns:a16="http://schemas.microsoft.com/office/drawing/2014/main" id="{D574B740-31DB-41D3-964E-60192ACECDBF}"/>
                </a:ext>
              </a:extLst>
            </p:cNvPr>
            <p:cNvSpPr txBox="1">
              <a:spLocks noChangeArrowheads="1"/>
            </p:cNvSpPr>
            <p:nvPr/>
          </p:nvSpPr>
          <p:spPr bwMode="auto">
            <a:xfrm>
              <a:off x="4509996" y="4429319"/>
              <a:ext cx="1633537" cy="369332"/>
            </a:xfrm>
            <a:prstGeom prst="rect">
              <a:avLst/>
            </a:prstGeom>
            <a:solidFill>
              <a:schemeClr val="accent6"/>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a:spAutoFit/>
            </a:bodyPr>
            <a:lstStyle>
              <a:lvl1pPr>
                <a:spcBef>
                  <a:spcPts val="200"/>
                </a:spcBef>
                <a:spcAft>
                  <a:spcPts val="200"/>
                </a:spcAft>
                <a:buFont typeface="Century Gothic" pitchFamily="34" charset="0"/>
                <a:buChar char="►"/>
                <a:defRPr sz="2400" b="1">
                  <a:solidFill>
                    <a:schemeClr val="tx1"/>
                  </a:solidFill>
                  <a:latin typeface="Century Gothic" pitchFamily="34" charset="0"/>
                </a:defRPr>
              </a:lvl1pPr>
              <a:lvl2pPr marL="742950" indent="-285750">
                <a:spcBef>
                  <a:spcPts val="200"/>
                </a:spcBef>
                <a:spcAft>
                  <a:spcPts val="200"/>
                </a:spcAft>
                <a:buFont typeface="Century Gothic" pitchFamily="34" charset="0"/>
                <a:buChar char="●"/>
                <a:defRPr sz="2400" b="1">
                  <a:solidFill>
                    <a:schemeClr val="tx1"/>
                  </a:solidFill>
                  <a:latin typeface="Century Gothic" pitchFamily="34" charset="0"/>
                </a:defRPr>
              </a:lvl2pPr>
              <a:lvl3pPr marL="1143000" indent="-228600">
                <a:spcBef>
                  <a:spcPts val="200"/>
                </a:spcBef>
                <a:spcAft>
                  <a:spcPts val="200"/>
                </a:spcAft>
                <a:buFont typeface="Century Gothic" pitchFamily="34" charset="0"/>
                <a:buChar char="○"/>
                <a:defRPr sz="2400">
                  <a:solidFill>
                    <a:schemeClr val="tx1"/>
                  </a:solidFill>
                  <a:latin typeface="Century Gothic" pitchFamily="34" charset="0"/>
                </a:defRPr>
              </a:lvl3pPr>
              <a:lvl4pPr marL="1600200" indent="-228600">
                <a:spcBef>
                  <a:spcPct val="20000"/>
                </a:spcBef>
                <a:buFont typeface="Wingdings 3" pitchFamily="18" charset="2"/>
                <a:buChar char="u"/>
                <a:defRPr sz="2400" b="1">
                  <a:solidFill>
                    <a:schemeClr val="tx1"/>
                  </a:solidFill>
                  <a:latin typeface="Century Gothic" pitchFamily="34" charset="0"/>
                </a:defRPr>
              </a:lvl4pPr>
              <a:lvl5pPr marL="2057400" indent="-228600">
                <a:spcBef>
                  <a:spcPct val="20000"/>
                </a:spcBef>
                <a:buFont typeface="Wingdings 3" pitchFamily="18" charset="2"/>
                <a:buChar char="u"/>
                <a:defRPr sz="2400" b="1">
                  <a:solidFill>
                    <a:schemeClr val="tx1"/>
                  </a:solidFill>
                  <a:latin typeface="Century Gothic" pitchFamily="34" charset="0"/>
                </a:defRPr>
              </a:lvl5pPr>
              <a:lvl6pPr marL="25146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6pPr>
              <a:lvl7pPr marL="29718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7pPr>
              <a:lvl8pPr marL="34290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8pPr>
              <a:lvl9pPr marL="38862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9pPr>
            </a:lstStyle>
            <a:p>
              <a:pPr algn="ctr" eaLnBrk="1" hangingPunct="1">
                <a:spcBef>
                  <a:spcPct val="0"/>
                </a:spcBef>
                <a:spcAft>
                  <a:spcPct val="0"/>
                </a:spcAft>
                <a:buFontTx/>
                <a:buNone/>
              </a:pPr>
              <a:r>
                <a:rPr lang="en-US" altLang="nl-NL" sz="1800" b="0" dirty="0">
                  <a:latin typeface="Arial" charset="0"/>
                </a:rPr>
                <a:t>Function 2</a:t>
              </a:r>
              <a:endParaRPr lang="nl-NL" altLang="nl-NL" sz="1800" b="0" dirty="0">
                <a:latin typeface="Arial" charset="0"/>
              </a:endParaRPr>
            </a:p>
          </p:txBody>
        </p:sp>
        <p:sp>
          <p:nvSpPr>
            <p:cNvPr id="23" name="Rounded Rectangle 49">
              <a:extLst>
                <a:ext uri="{FF2B5EF4-FFF2-40B4-BE49-F238E27FC236}">
                  <a16:creationId xmlns:a16="http://schemas.microsoft.com/office/drawing/2014/main" id="{CADF2AC5-3039-4582-874D-03B7ED37EFA8}"/>
                </a:ext>
              </a:extLst>
            </p:cNvPr>
            <p:cNvSpPr/>
            <p:nvPr/>
          </p:nvSpPr>
          <p:spPr>
            <a:xfrm>
              <a:off x="6447982" y="3667575"/>
              <a:ext cx="1991343" cy="2262153"/>
            </a:xfrm>
            <a:prstGeom prst="roundRect">
              <a:avLst/>
            </a:prstGeom>
            <a:solidFill>
              <a:schemeClr val="bg1">
                <a:lumMod val="75000"/>
                <a:lumOff val="25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dirty="0"/>
                <a:t>Script 2</a:t>
              </a:r>
            </a:p>
            <a:p>
              <a:pPr algn="ctr" eaLnBrk="1" hangingPunct="1">
                <a:defRPr/>
              </a:pPr>
              <a:endParaRPr lang="nl-NL" dirty="0"/>
            </a:p>
            <a:p>
              <a:pPr algn="ctr" eaLnBrk="1" hangingPunct="1">
                <a:defRPr/>
              </a:pPr>
              <a:endParaRPr lang="nl-NL" dirty="0"/>
            </a:p>
            <a:p>
              <a:pPr algn="ctr" eaLnBrk="1" hangingPunct="1">
                <a:defRPr/>
              </a:pPr>
              <a:endParaRPr lang="nl-NL" dirty="0"/>
            </a:p>
            <a:p>
              <a:pPr algn="ctr" eaLnBrk="1" hangingPunct="1">
                <a:defRPr/>
              </a:pPr>
              <a:endParaRPr lang="nl-NL" dirty="0"/>
            </a:p>
            <a:p>
              <a:pPr algn="ctr" eaLnBrk="1" hangingPunct="1">
                <a:defRPr/>
              </a:pPr>
              <a:endParaRPr lang="nl-NL" dirty="0"/>
            </a:p>
          </p:txBody>
        </p:sp>
        <p:sp>
          <p:nvSpPr>
            <p:cNvPr id="25" name="TextBox 52">
              <a:extLst>
                <a:ext uri="{FF2B5EF4-FFF2-40B4-BE49-F238E27FC236}">
                  <a16:creationId xmlns:a16="http://schemas.microsoft.com/office/drawing/2014/main" id="{7CAC4F63-DF6B-43E9-AC4C-506A90DA26CE}"/>
                </a:ext>
              </a:extLst>
            </p:cNvPr>
            <p:cNvSpPr txBox="1">
              <a:spLocks noChangeArrowheads="1"/>
            </p:cNvSpPr>
            <p:nvPr/>
          </p:nvSpPr>
          <p:spPr bwMode="auto">
            <a:xfrm>
              <a:off x="6663458" y="4447158"/>
              <a:ext cx="1708755" cy="369332"/>
            </a:xfrm>
            <a:prstGeom prst="rect">
              <a:avLst/>
            </a:prstGeom>
            <a:solidFill>
              <a:schemeClr val="accent6"/>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wrap="square">
              <a:spAutoFit/>
            </a:bodyPr>
            <a:lstStyle>
              <a:lvl1pPr>
                <a:spcBef>
                  <a:spcPts val="200"/>
                </a:spcBef>
                <a:spcAft>
                  <a:spcPts val="200"/>
                </a:spcAft>
                <a:buFont typeface="Century Gothic" pitchFamily="34" charset="0"/>
                <a:buChar char="►"/>
                <a:defRPr sz="2400" b="1">
                  <a:solidFill>
                    <a:schemeClr val="tx1"/>
                  </a:solidFill>
                  <a:latin typeface="Century Gothic" pitchFamily="34" charset="0"/>
                </a:defRPr>
              </a:lvl1pPr>
              <a:lvl2pPr marL="742950" indent="-285750">
                <a:spcBef>
                  <a:spcPts val="200"/>
                </a:spcBef>
                <a:spcAft>
                  <a:spcPts val="200"/>
                </a:spcAft>
                <a:buFont typeface="Century Gothic" pitchFamily="34" charset="0"/>
                <a:buChar char="●"/>
                <a:defRPr sz="2400" b="1">
                  <a:solidFill>
                    <a:schemeClr val="tx1"/>
                  </a:solidFill>
                  <a:latin typeface="Century Gothic" pitchFamily="34" charset="0"/>
                </a:defRPr>
              </a:lvl2pPr>
              <a:lvl3pPr marL="1143000" indent="-228600">
                <a:spcBef>
                  <a:spcPts val="200"/>
                </a:spcBef>
                <a:spcAft>
                  <a:spcPts val="200"/>
                </a:spcAft>
                <a:buFont typeface="Century Gothic" pitchFamily="34" charset="0"/>
                <a:buChar char="○"/>
                <a:defRPr sz="2400">
                  <a:solidFill>
                    <a:schemeClr val="tx1"/>
                  </a:solidFill>
                  <a:latin typeface="Century Gothic" pitchFamily="34" charset="0"/>
                </a:defRPr>
              </a:lvl3pPr>
              <a:lvl4pPr marL="1600200" indent="-228600">
                <a:spcBef>
                  <a:spcPct val="20000"/>
                </a:spcBef>
                <a:buFont typeface="Wingdings 3" pitchFamily="18" charset="2"/>
                <a:buChar char="u"/>
                <a:defRPr sz="2400" b="1">
                  <a:solidFill>
                    <a:schemeClr val="tx1"/>
                  </a:solidFill>
                  <a:latin typeface="Century Gothic" pitchFamily="34" charset="0"/>
                </a:defRPr>
              </a:lvl4pPr>
              <a:lvl5pPr marL="2057400" indent="-228600">
                <a:spcBef>
                  <a:spcPct val="20000"/>
                </a:spcBef>
                <a:buFont typeface="Wingdings 3" pitchFamily="18" charset="2"/>
                <a:buChar char="u"/>
                <a:defRPr sz="2400" b="1">
                  <a:solidFill>
                    <a:schemeClr val="tx1"/>
                  </a:solidFill>
                  <a:latin typeface="Century Gothic" pitchFamily="34" charset="0"/>
                </a:defRPr>
              </a:lvl5pPr>
              <a:lvl6pPr marL="25146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6pPr>
              <a:lvl7pPr marL="29718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7pPr>
              <a:lvl8pPr marL="34290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8pPr>
              <a:lvl9pPr marL="38862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9pPr>
            </a:lstStyle>
            <a:p>
              <a:pPr algn="ctr" eaLnBrk="1" hangingPunct="1">
                <a:spcBef>
                  <a:spcPct val="0"/>
                </a:spcBef>
                <a:spcAft>
                  <a:spcPct val="0"/>
                </a:spcAft>
                <a:buFontTx/>
                <a:buNone/>
              </a:pPr>
              <a:r>
                <a:rPr lang="en-US" altLang="nl-NL" sz="1800" b="0" dirty="0">
                  <a:latin typeface="Arial" charset="0"/>
                </a:rPr>
                <a:t>Function 3</a:t>
              </a:r>
              <a:endParaRPr lang="nl-NL" altLang="nl-NL" sz="1800" b="0" dirty="0">
                <a:latin typeface="Arial" charset="0"/>
              </a:endParaRPr>
            </a:p>
          </p:txBody>
        </p:sp>
        <p:sp>
          <p:nvSpPr>
            <p:cNvPr id="26" name="TextBox 54">
              <a:extLst>
                <a:ext uri="{FF2B5EF4-FFF2-40B4-BE49-F238E27FC236}">
                  <a16:creationId xmlns:a16="http://schemas.microsoft.com/office/drawing/2014/main" id="{F5087755-C2ED-4765-9618-1CE0AA68D9BD}"/>
                </a:ext>
              </a:extLst>
            </p:cNvPr>
            <p:cNvSpPr txBox="1">
              <a:spLocks noChangeArrowheads="1"/>
            </p:cNvSpPr>
            <p:nvPr/>
          </p:nvSpPr>
          <p:spPr bwMode="auto">
            <a:xfrm>
              <a:off x="6438699" y="4941035"/>
              <a:ext cx="1708755" cy="369332"/>
            </a:xfrm>
            <a:prstGeom prst="rect">
              <a:avLst/>
            </a:prstGeom>
            <a:solidFill>
              <a:schemeClr val="accent6"/>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wrap="square">
              <a:spAutoFit/>
            </a:bodyPr>
            <a:lstStyle>
              <a:lvl1pPr>
                <a:spcBef>
                  <a:spcPts val="200"/>
                </a:spcBef>
                <a:spcAft>
                  <a:spcPts val="200"/>
                </a:spcAft>
                <a:buFont typeface="Century Gothic" pitchFamily="34" charset="0"/>
                <a:buChar char="►"/>
                <a:defRPr sz="2400" b="1">
                  <a:solidFill>
                    <a:schemeClr val="tx1"/>
                  </a:solidFill>
                  <a:latin typeface="Century Gothic" pitchFamily="34" charset="0"/>
                </a:defRPr>
              </a:lvl1pPr>
              <a:lvl2pPr marL="742950" indent="-285750">
                <a:spcBef>
                  <a:spcPts val="200"/>
                </a:spcBef>
                <a:spcAft>
                  <a:spcPts val="200"/>
                </a:spcAft>
                <a:buFont typeface="Century Gothic" pitchFamily="34" charset="0"/>
                <a:buChar char="●"/>
                <a:defRPr sz="2400" b="1">
                  <a:solidFill>
                    <a:schemeClr val="tx1"/>
                  </a:solidFill>
                  <a:latin typeface="Century Gothic" pitchFamily="34" charset="0"/>
                </a:defRPr>
              </a:lvl2pPr>
              <a:lvl3pPr marL="1143000" indent="-228600">
                <a:spcBef>
                  <a:spcPts val="200"/>
                </a:spcBef>
                <a:spcAft>
                  <a:spcPts val="200"/>
                </a:spcAft>
                <a:buFont typeface="Century Gothic" pitchFamily="34" charset="0"/>
                <a:buChar char="○"/>
                <a:defRPr sz="2400">
                  <a:solidFill>
                    <a:schemeClr val="tx1"/>
                  </a:solidFill>
                  <a:latin typeface="Century Gothic" pitchFamily="34" charset="0"/>
                </a:defRPr>
              </a:lvl3pPr>
              <a:lvl4pPr marL="1600200" indent="-228600">
                <a:spcBef>
                  <a:spcPct val="20000"/>
                </a:spcBef>
                <a:buFont typeface="Wingdings 3" pitchFamily="18" charset="2"/>
                <a:buChar char="u"/>
                <a:defRPr sz="2400" b="1">
                  <a:solidFill>
                    <a:schemeClr val="tx1"/>
                  </a:solidFill>
                  <a:latin typeface="Century Gothic" pitchFamily="34" charset="0"/>
                </a:defRPr>
              </a:lvl4pPr>
              <a:lvl5pPr marL="2057400" indent="-228600">
                <a:spcBef>
                  <a:spcPct val="20000"/>
                </a:spcBef>
                <a:buFont typeface="Wingdings 3" pitchFamily="18" charset="2"/>
                <a:buChar char="u"/>
                <a:defRPr sz="2400" b="1">
                  <a:solidFill>
                    <a:schemeClr val="tx1"/>
                  </a:solidFill>
                  <a:latin typeface="Century Gothic" pitchFamily="34" charset="0"/>
                </a:defRPr>
              </a:lvl5pPr>
              <a:lvl6pPr marL="25146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6pPr>
              <a:lvl7pPr marL="29718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7pPr>
              <a:lvl8pPr marL="34290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8pPr>
              <a:lvl9pPr marL="3886200" indent="-228600" eaLnBrk="0" fontAlgn="base" hangingPunct="0">
                <a:spcBef>
                  <a:spcPct val="20000"/>
                </a:spcBef>
                <a:spcAft>
                  <a:spcPct val="0"/>
                </a:spcAft>
                <a:buFont typeface="Wingdings 3" pitchFamily="18" charset="2"/>
                <a:buChar char="u"/>
                <a:defRPr sz="2400" b="1">
                  <a:solidFill>
                    <a:schemeClr val="tx1"/>
                  </a:solidFill>
                  <a:latin typeface="Century Gothic" pitchFamily="34" charset="0"/>
                </a:defRPr>
              </a:lvl9pPr>
            </a:lstStyle>
            <a:p>
              <a:pPr algn="ctr" eaLnBrk="1" hangingPunct="1">
                <a:spcBef>
                  <a:spcPct val="0"/>
                </a:spcBef>
                <a:spcAft>
                  <a:spcPct val="0"/>
                </a:spcAft>
                <a:buFontTx/>
                <a:buNone/>
              </a:pPr>
              <a:r>
                <a:rPr lang="en-US" altLang="nl-NL" sz="1800" b="0" dirty="0">
                  <a:latin typeface="Arial" charset="0"/>
                </a:rPr>
                <a:t>Function 4</a:t>
              </a:r>
              <a:endParaRPr lang="nl-NL" altLang="nl-NL" sz="1800" b="0" dirty="0">
                <a:latin typeface="Arial" charset="0"/>
              </a:endParaRPr>
            </a:p>
          </p:txBody>
        </p:sp>
      </p:grpSp>
    </p:spTree>
    <p:extLst>
      <p:ext uri="{BB962C8B-B14F-4D97-AF65-F5344CB8AC3E}">
        <p14:creationId xmlns:p14="http://schemas.microsoft.com/office/powerpoint/2010/main" val="15282428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F96B98-E893-4C66-9F1D-1EA1E69AC7BF}"/>
              </a:ext>
            </a:extLst>
          </p:cNvPr>
          <p:cNvSpPr>
            <a:spLocks noGrp="1"/>
          </p:cNvSpPr>
          <p:nvPr>
            <p:ph type="title"/>
          </p:nvPr>
        </p:nvSpPr>
        <p:spPr/>
        <p:txBody>
          <a:bodyPr/>
          <a:lstStyle/>
          <a:p>
            <a:r>
              <a:rPr lang="nl-NL" dirty="0" err="1"/>
              <a:t>scripting</a:t>
            </a:r>
            <a:endParaRPr lang="nl-NL" dirty="0"/>
          </a:p>
        </p:txBody>
      </p:sp>
      <p:sp>
        <p:nvSpPr>
          <p:cNvPr id="3" name="Tijdelijke aanduiding voor inhoud 2">
            <a:extLst>
              <a:ext uri="{FF2B5EF4-FFF2-40B4-BE49-F238E27FC236}">
                <a16:creationId xmlns:a16="http://schemas.microsoft.com/office/drawing/2014/main" id="{5954BAE2-4397-4707-8C22-6B0C080822E5}"/>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00183625-C6A7-40C4-911E-D64C8FC948C9}"/>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0CF756E1-CFBC-471A-81E3-DF3B14367116}"/>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7C7EBCB9-AEAA-4841-8C52-B7049C2A94F7}"/>
              </a:ext>
            </a:extLst>
          </p:cNvPr>
          <p:cNvSpPr>
            <a:spLocks noGrp="1"/>
          </p:cNvSpPr>
          <p:nvPr>
            <p:ph type="sldNum" sz="quarter" idx="12"/>
          </p:nvPr>
        </p:nvSpPr>
        <p:spPr/>
        <p:txBody>
          <a:bodyPr/>
          <a:lstStyle/>
          <a:p>
            <a:fld id="{D57F1E4F-1CFF-5643-939E-217C01CDF565}" type="slidenum">
              <a:rPr lang="en-US" smtClean="0"/>
              <a:pPr/>
              <a:t>49</a:t>
            </a:fld>
            <a:endParaRPr lang="en-US" dirty="0"/>
          </a:p>
        </p:txBody>
      </p:sp>
      <p:sp>
        <p:nvSpPr>
          <p:cNvPr id="11" name="Subtitle 2">
            <a:extLst>
              <a:ext uri="{FF2B5EF4-FFF2-40B4-BE49-F238E27FC236}">
                <a16:creationId xmlns:a16="http://schemas.microsoft.com/office/drawing/2014/main" id="{66225A41-98BD-4328-BA8B-B5C364D44595}"/>
              </a:ext>
            </a:extLst>
          </p:cNvPr>
          <p:cNvSpPr txBox="1">
            <a:spLocks/>
          </p:cNvSpPr>
          <p:nvPr/>
        </p:nvSpPr>
        <p:spPr>
          <a:xfrm>
            <a:off x="1183809" y="2637460"/>
            <a:ext cx="4788484" cy="3201665"/>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altLang="nl-NL" dirty="0"/>
              <a:t>Parametiseren van Script</a:t>
            </a:r>
          </a:p>
          <a:p>
            <a:endParaRPr lang="en-US" altLang="nl-NL" dirty="0"/>
          </a:p>
          <a:p>
            <a:r>
              <a:rPr lang="en-US" altLang="nl-NL" dirty="0"/>
              <a:t>Param()</a:t>
            </a:r>
          </a:p>
          <a:p>
            <a:r>
              <a:rPr lang="en-US" altLang="nl-NL" dirty="0"/>
              <a:t>Begin{ }</a:t>
            </a:r>
          </a:p>
          <a:p>
            <a:r>
              <a:rPr lang="en-US" altLang="nl-NL" dirty="0"/>
              <a:t>Process { }</a:t>
            </a:r>
          </a:p>
          <a:p>
            <a:r>
              <a:rPr lang="en-US" altLang="nl-NL" dirty="0"/>
              <a:t>End { }</a:t>
            </a:r>
          </a:p>
          <a:p>
            <a:endParaRPr lang="en-US" altLang="nl-NL" dirty="0"/>
          </a:p>
          <a:p>
            <a:r>
              <a:rPr lang="en-US" altLang="nl-NL" dirty="0"/>
              <a:t>Tip : ctrl + J in ISE</a:t>
            </a:r>
          </a:p>
        </p:txBody>
      </p:sp>
      <p:pic>
        <p:nvPicPr>
          <p:cNvPr id="14" name="Picture 3">
            <a:extLst>
              <a:ext uri="{FF2B5EF4-FFF2-40B4-BE49-F238E27FC236}">
                <a16:creationId xmlns:a16="http://schemas.microsoft.com/office/drawing/2014/main" id="{4111FCD2-AB4E-4198-A670-430A07D119DA}"/>
              </a:ext>
            </a:extLst>
          </p:cNvPr>
          <p:cNvPicPr>
            <a:picLocks noChangeAspect="1"/>
          </p:cNvPicPr>
          <p:nvPr/>
        </p:nvPicPr>
        <p:blipFill>
          <a:blip r:embed="rId2"/>
          <a:stretch>
            <a:fillRect/>
          </a:stretch>
        </p:blipFill>
        <p:spPr>
          <a:xfrm>
            <a:off x="5909085" y="1573233"/>
            <a:ext cx="3098081" cy="2024124"/>
          </a:xfrm>
          <a:prstGeom prst="rect">
            <a:avLst/>
          </a:prstGeom>
        </p:spPr>
      </p:pic>
      <p:pic>
        <p:nvPicPr>
          <p:cNvPr id="17" name="Picture 11">
            <a:extLst>
              <a:ext uri="{FF2B5EF4-FFF2-40B4-BE49-F238E27FC236}">
                <a16:creationId xmlns:a16="http://schemas.microsoft.com/office/drawing/2014/main" id="{2CAA5127-150A-475D-85AA-54CAE3C169A2}"/>
              </a:ext>
            </a:extLst>
          </p:cNvPr>
          <p:cNvPicPr>
            <a:picLocks noChangeAspect="1"/>
          </p:cNvPicPr>
          <p:nvPr/>
        </p:nvPicPr>
        <p:blipFill>
          <a:blip r:embed="rId3"/>
          <a:stretch>
            <a:fillRect/>
          </a:stretch>
        </p:blipFill>
        <p:spPr>
          <a:xfrm>
            <a:off x="3282207" y="242982"/>
            <a:ext cx="8136141" cy="4808076"/>
          </a:xfrm>
          <a:prstGeom prst="rect">
            <a:avLst/>
          </a:prstGeom>
        </p:spPr>
      </p:pic>
      <p:pic>
        <p:nvPicPr>
          <p:cNvPr id="18" name="Picture 19">
            <a:extLst>
              <a:ext uri="{FF2B5EF4-FFF2-40B4-BE49-F238E27FC236}">
                <a16:creationId xmlns:a16="http://schemas.microsoft.com/office/drawing/2014/main" id="{F1322360-7330-4A68-AD37-7F1F70447C91}"/>
              </a:ext>
            </a:extLst>
          </p:cNvPr>
          <p:cNvPicPr>
            <a:picLocks noChangeAspect="1"/>
          </p:cNvPicPr>
          <p:nvPr/>
        </p:nvPicPr>
        <p:blipFill>
          <a:blip r:embed="rId4"/>
          <a:stretch>
            <a:fillRect/>
          </a:stretch>
        </p:blipFill>
        <p:spPr>
          <a:xfrm>
            <a:off x="2837751" y="1166564"/>
            <a:ext cx="5405578" cy="1244224"/>
          </a:xfrm>
          <a:prstGeom prst="rect">
            <a:avLst/>
          </a:prstGeom>
        </p:spPr>
      </p:pic>
      <p:pic>
        <p:nvPicPr>
          <p:cNvPr id="19" name="Picture 13">
            <a:extLst>
              <a:ext uri="{FF2B5EF4-FFF2-40B4-BE49-F238E27FC236}">
                <a16:creationId xmlns:a16="http://schemas.microsoft.com/office/drawing/2014/main" id="{F3CA4D1B-51FF-48C1-B394-B3338CEC514B}"/>
              </a:ext>
            </a:extLst>
          </p:cNvPr>
          <p:cNvPicPr>
            <a:picLocks noChangeAspect="1"/>
          </p:cNvPicPr>
          <p:nvPr/>
        </p:nvPicPr>
        <p:blipFill>
          <a:blip r:embed="rId5"/>
          <a:stretch>
            <a:fillRect/>
          </a:stretch>
        </p:blipFill>
        <p:spPr>
          <a:xfrm>
            <a:off x="2837751" y="1565216"/>
            <a:ext cx="8207692" cy="1223312"/>
          </a:xfrm>
          <a:prstGeom prst="rect">
            <a:avLst/>
          </a:prstGeom>
        </p:spPr>
      </p:pic>
      <p:pic>
        <p:nvPicPr>
          <p:cNvPr id="20" name="Picture 15">
            <a:extLst>
              <a:ext uri="{FF2B5EF4-FFF2-40B4-BE49-F238E27FC236}">
                <a16:creationId xmlns:a16="http://schemas.microsoft.com/office/drawing/2014/main" id="{37ABB66C-4177-4837-AF3B-CAF3AEDC9C3C}"/>
              </a:ext>
            </a:extLst>
          </p:cNvPr>
          <p:cNvPicPr>
            <a:picLocks noChangeAspect="1"/>
          </p:cNvPicPr>
          <p:nvPr/>
        </p:nvPicPr>
        <p:blipFill>
          <a:blip r:embed="rId6"/>
          <a:stretch>
            <a:fillRect/>
          </a:stretch>
        </p:blipFill>
        <p:spPr>
          <a:xfrm>
            <a:off x="2837751" y="788945"/>
            <a:ext cx="8876857" cy="5280109"/>
          </a:xfrm>
          <a:prstGeom prst="rect">
            <a:avLst/>
          </a:prstGeom>
        </p:spPr>
      </p:pic>
      <p:pic>
        <p:nvPicPr>
          <p:cNvPr id="21" name="Picture 17">
            <a:extLst>
              <a:ext uri="{FF2B5EF4-FFF2-40B4-BE49-F238E27FC236}">
                <a16:creationId xmlns:a16="http://schemas.microsoft.com/office/drawing/2014/main" id="{755BFABD-91F4-4744-A78A-BD3334E80538}"/>
              </a:ext>
            </a:extLst>
          </p:cNvPr>
          <p:cNvPicPr>
            <a:picLocks noChangeAspect="1"/>
          </p:cNvPicPr>
          <p:nvPr/>
        </p:nvPicPr>
        <p:blipFill>
          <a:blip r:embed="rId7"/>
          <a:stretch>
            <a:fillRect/>
          </a:stretch>
        </p:blipFill>
        <p:spPr>
          <a:xfrm>
            <a:off x="2704252" y="2090904"/>
            <a:ext cx="8244071" cy="1462658"/>
          </a:xfrm>
          <a:prstGeom prst="rect">
            <a:avLst/>
          </a:prstGeom>
        </p:spPr>
      </p:pic>
    </p:spTree>
    <p:extLst>
      <p:ext uri="{BB962C8B-B14F-4D97-AF65-F5344CB8AC3E}">
        <p14:creationId xmlns:p14="http://schemas.microsoft.com/office/powerpoint/2010/main" val="100034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5C0FA-54FF-416A-BE77-071867771F15}"/>
              </a:ext>
            </a:extLst>
          </p:cNvPr>
          <p:cNvSpPr>
            <a:spLocks noGrp="1"/>
          </p:cNvSpPr>
          <p:nvPr>
            <p:ph type="title"/>
          </p:nvPr>
        </p:nvSpPr>
        <p:spPr/>
        <p:txBody>
          <a:bodyPr/>
          <a:lstStyle/>
          <a:p>
            <a:r>
              <a:rPr lang="nl-NL" dirty="0"/>
              <a:t>Basis : Console </a:t>
            </a:r>
            <a:r>
              <a:rPr lang="nl-NL" dirty="0" err="1"/>
              <a:t>verus</a:t>
            </a:r>
            <a:r>
              <a:rPr lang="nl-NL" dirty="0"/>
              <a:t> ISE</a:t>
            </a:r>
          </a:p>
        </p:txBody>
      </p:sp>
      <p:sp>
        <p:nvSpPr>
          <p:cNvPr id="4" name="Tijdelijke aanduiding voor datum 3">
            <a:extLst>
              <a:ext uri="{FF2B5EF4-FFF2-40B4-BE49-F238E27FC236}">
                <a16:creationId xmlns:a16="http://schemas.microsoft.com/office/drawing/2014/main" id="{495AC3A7-695C-4C59-9329-D05D23E359C8}"/>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9AB802AA-DE4C-4929-B7F7-07FDD3EED537}"/>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94692BD4-8624-449F-A0E7-A6C0A4913BF9}"/>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7" name="TextBox 1">
            <a:extLst>
              <a:ext uri="{FF2B5EF4-FFF2-40B4-BE49-F238E27FC236}">
                <a16:creationId xmlns:a16="http://schemas.microsoft.com/office/drawing/2014/main" id="{3855BF09-0414-48A3-8ADE-1831D884EC9C}"/>
              </a:ext>
            </a:extLst>
          </p:cNvPr>
          <p:cNvSpPr txBox="1"/>
          <p:nvPr/>
        </p:nvSpPr>
        <p:spPr>
          <a:xfrm>
            <a:off x="1273693" y="2555958"/>
            <a:ext cx="3385751" cy="2087890"/>
          </a:xfrm>
          <a:prstGeom prst="rect">
            <a:avLst/>
          </a:prstGeom>
          <a:noFill/>
        </p:spPr>
        <p:txBody>
          <a:bodyPr wrap="square" lIns="36000" tIns="36000" rIns="36000" bIns="36000" rtlCol="0">
            <a:noAutofit/>
          </a:bodyPr>
          <a:lstStyle/>
          <a:p>
            <a:pPr>
              <a:lnSpc>
                <a:spcPts val="2400"/>
              </a:lnSpc>
            </a:pPr>
            <a:r>
              <a:rPr lang="nl-NL" dirty="0"/>
              <a:t>Powershell Console</a:t>
            </a:r>
          </a:p>
          <a:p>
            <a:pPr>
              <a:lnSpc>
                <a:spcPts val="2400"/>
              </a:lnSpc>
            </a:pPr>
            <a:r>
              <a:rPr lang="nl-NL" dirty="0"/>
              <a:t>Powershell ISE</a:t>
            </a:r>
          </a:p>
          <a:p>
            <a:pPr>
              <a:lnSpc>
                <a:spcPts val="2400"/>
              </a:lnSpc>
            </a:pPr>
            <a:endParaRPr lang="nl-NL" dirty="0"/>
          </a:p>
          <a:p>
            <a:pPr>
              <a:lnSpc>
                <a:spcPts val="2400"/>
              </a:lnSpc>
            </a:pPr>
            <a:r>
              <a:rPr lang="nl-NL" dirty="0"/>
              <a:t>Tip : Run as </a:t>
            </a:r>
            <a:r>
              <a:rPr lang="nl-NL" u="sng" dirty="0">
                <a:solidFill>
                  <a:srgbClr val="FFC000"/>
                </a:solidFill>
              </a:rPr>
              <a:t>Administrator</a:t>
            </a:r>
            <a:r>
              <a:rPr lang="nl-NL" dirty="0">
                <a:solidFill>
                  <a:schemeClr val="bg1"/>
                </a:solidFill>
              </a:rPr>
              <a:t>.</a:t>
            </a:r>
          </a:p>
        </p:txBody>
      </p:sp>
      <p:pic>
        <p:nvPicPr>
          <p:cNvPr id="8" name="Content Placeholder 11">
            <a:extLst>
              <a:ext uri="{FF2B5EF4-FFF2-40B4-BE49-F238E27FC236}">
                <a16:creationId xmlns:a16="http://schemas.microsoft.com/office/drawing/2014/main" id="{0DB05DC2-97FC-4A51-BDB2-492C6A604E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white">
          <a:xfrm>
            <a:off x="4845328" y="2581823"/>
            <a:ext cx="4428652" cy="2062025"/>
          </a:xfrm>
          <a:prstGeom prst="rect">
            <a:avLst/>
          </a:prstGeom>
        </p:spPr>
      </p:pic>
      <p:pic>
        <p:nvPicPr>
          <p:cNvPr id="9" name="Picture 12">
            <a:hlinkClick r:id="rId3" action="ppaction://hlinkfile"/>
            <a:extLst>
              <a:ext uri="{FF2B5EF4-FFF2-40B4-BE49-F238E27FC236}">
                <a16:creationId xmlns:a16="http://schemas.microsoft.com/office/drawing/2014/main" id="{3DAD51A6-75AD-4137-BA10-B069CD12594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85914" y="4837834"/>
            <a:ext cx="967899" cy="967899"/>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Afbeelding 9">
            <a:hlinkClick r:id="rId5" action="ppaction://hlinkfile"/>
            <a:extLst>
              <a:ext uri="{FF2B5EF4-FFF2-40B4-BE49-F238E27FC236}">
                <a16:creationId xmlns:a16="http://schemas.microsoft.com/office/drawing/2014/main" id="{6E33ECEA-647A-40F6-AD0C-2739B8BF0C41}"/>
              </a:ext>
            </a:extLst>
          </p:cNvPr>
          <p:cNvPicPr>
            <a:picLocks noChangeAspect="1"/>
          </p:cNvPicPr>
          <p:nvPr/>
        </p:nvPicPr>
        <p:blipFill>
          <a:blip r:embed="rId6"/>
          <a:stretch>
            <a:fillRect/>
          </a:stretch>
        </p:blipFill>
        <p:spPr>
          <a:xfrm>
            <a:off x="10045973" y="4822332"/>
            <a:ext cx="1600201" cy="1047702"/>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extLst>
      <p:ext uri="{BB962C8B-B14F-4D97-AF65-F5344CB8AC3E}">
        <p14:creationId xmlns:p14="http://schemas.microsoft.com/office/powerpoint/2010/main" val="54487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78194B-49BF-42ED-9D4E-05A5C03A7A45}"/>
              </a:ext>
            </a:extLst>
          </p:cNvPr>
          <p:cNvSpPr>
            <a:spLocks noGrp="1"/>
          </p:cNvSpPr>
          <p:nvPr>
            <p:ph type="title"/>
          </p:nvPr>
        </p:nvSpPr>
        <p:spPr/>
        <p:txBody>
          <a:bodyPr/>
          <a:lstStyle/>
          <a:p>
            <a:r>
              <a:rPr lang="nl-NL" dirty="0"/>
              <a:t>Demo</a:t>
            </a:r>
          </a:p>
        </p:txBody>
      </p:sp>
      <p:sp>
        <p:nvSpPr>
          <p:cNvPr id="4" name="Tijdelijke aanduiding voor datum 3">
            <a:extLst>
              <a:ext uri="{FF2B5EF4-FFF2-40B4-BE49-F238E27FC236}">
                <a16:creationId xmlns:a16="http://schemas.microsoft.com/office/drawing/2014/main" id="{5558FE4E-5852-46E5-B042-2815C3C94C9B}"/>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9CEF52D5-65FC-409A-B2AA-BD5024150A6A}"/>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B474437A-9B03-4BCD-BEBB-31081A3C9613}"/>
              </a:ext>
            </a:extLst>
          </p:cNvPr>
          <p:cNvSpPr>
            <a:spLocks noGrp="1"/>
          </p:cNvSpPr>
          <p:nvPr>
            <p:ph type="sldNum" sz="quarter" idx="12"/>
          </p:nvPr>
        </p:nvSpPr>
        <p:spPr/>
        <p:txBody>
          <a:bodyPr/>
          <a:lstStyle/>
          <a:p>
            <a:fld id="{D57F1E4F-1CFF-5643-939E-217C01CDF565}" type="slidenum">
              <a:rPr lang="en-US" smtClean="0"/>
              <a:pPr/>
              <a:t>50</a:t>
            </a:fld>
            <a:endParaRPr lang="en-US" dirty="0"/>
          </a:p>
        </p:txBody>
      </p:sp>
      <p:sp>
        <p:nvSpPr>
          <p:cNvPr id="9" name="Tijdelijke aanduiding voor inhoud 8">
            <a:extLst>
              <a:ext uri="{FF2B5EF4-FFF2-40B4-BE49-F238E27FC236}">
                <a16:creationId xmlns:a16="http://schemas.microsoft.com/office/drawing/2014/main" id="{7762609B-869B-4001-AEFB-8FD632390995}"/>
              </a:ext>
            </a:extLst>
          </p:cNvPr>
          <p:cNvSpPr>
            <a:spLocks noGrp="1"/>
          </p:cNvSpPr>
          <p:nvPr>
            <p:ph idx="1"/>
          </p:nvPr>
        </p:nvSpPr>
        <p:spPr/>
        <p:txBody>
          <a:bodyPr/>
          <a:lstStyle/>
          <a:p>
            <a:pPr marL="0" indent="0">
              <a:buNone/>
            </a:pPr>
            <a:endParaRPr lang="nl-NL" dirty="0"/>
          </a:p>
        </p:txBody>
      </p:sp>
      <p:pic>
        <p:nvPicPr>
          <p:cNvPr id="11" name="Afbeelding 10">
            <a:extLst>
              <a:ext uri="{FF2B5EF4-FFF2-40B4-BE49-F238E27FC236}">
                <a16:creationId xmlns:a16="http://schemas.microsoft.com/office/drawing/2014/main" id="{1154805F-4F65-4B08-9072-DAB1A2ABADFA}"/>
              </a:ext>
            </a:extLst>
          </p:cNvPr>
          <p:cNvPicPr>
            <a:picLocks noChangeAspect="1"/>
          </p:cNvPicPr>
          <p:nvPr/>
        </p:nvPicPr>
        <p:blipFill>
          <a:blip r:embed="rId2"/>
          <a:stretch>
            <a:fillRect/>
          </a:stretch>
        </p:blipFill>
        <p:spPr>
          <a:xfrm>
            <a:off x="1320476" y="3371850"/>
            <a:ext cx="8058150" cy="1333500"/>
          </a:xfrm>
          <a:prstGeom prst="rect">
            <a:avLst/>
          </a:prstGeom>
        </p:spPr>
      </p:pic>
    </p:spTree>
    <p:extLst>
      <p:ext uri="{BB962C8B-B14F-4D97-AF65-F5344CB8AC3E}">
        <p14:creationId xmlns:p14="http://schemas.microsoft.com/office/powerpoint/2010/main" val="360103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ECCFF5-C5C1-4F68-984A-4BED7902CA9D}"/>
              </a:ext>
            </a:extLst>
          </p:cNvPr>
          <p:cNvSpPr>
            <a:spLocks noGrp="1"/>
          </p:cNvSpPr>
          <p:nvPr>
            <p:ph type="title"/>
          </p:nvPr>
        </p:nvSpPr>
        <p:spPr/>
        <p:txBody>
          <a:bodyPr/>
          <a:lstStyle/>
          <a:p>
            <a:r>
              <a:rPr lang="nl-NL" dirty="0"/>
              <a:t>Eind  dagdeel 1</a:t>
            </a:r>
          </a:p>
        </p:txBody>
      </p:sp>
      <p:sp>
        <p:nvSpPr>
          <p:cNvPr id="4" name="Tijdelijke aanduiding voor datum 3">
            <a:extLst>
              <a:ext uri="{FF2B5EF4-FFF2-40B4-BE49-F238E27FC236}">
                <a16:creationId xmlns:a16="http://schemas.microsoft.com/office/drawing/2014/main" id="{14DD83E9-428E-4949-9BF9-653E068C3CDC}"/>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744715F6-03B7-4C7A-8CDA-4423E90587E6}"/>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28DF4F8E-C665-4779-B5ED-D446E4FF07C8}"/>
              </a:ext>
            </a:extLst>
          </p:cNvPr>
          <p:cNvSpPr>
            <a:spLocks noGrp="1"/>
          </p:cNvSpPr>
          <p:nvPr>
            <p:ph type="sldNum" sz="quarter" idx="12"/>
          </p:nvPr>
        </p:nvSpPr>
        <p:spPr/>
        <p:txBody>
          <a:bodyPr/>
          <a:lstStyle/>
          <a:p>
            <a:fld id="{D57F1E4F-1CFF-5643-939E-217C01CDF565}" type="slidenum">
              <a:rPr lang="en-US" smtClean="0"/>
              <a:pPr/>
              <a:t>51</a:t>
            </a:fld>
            <a:endParaRPr lang="en-US" dirty="0"/>
          </a:p>
        </p:txBody>
      </p:sp>
      <p:sp>
        <p:nvSpPr>
          <p:cNvPr id="7" name="Subtitle 2">
            <a:extLst>
              <a:ext uri="{FF2B5EF4-FFF2-40B4-BE49-F238E27FC236}">
                <a16:creationId xmlns:a16="http://schemas.microsoft.com/office/drawing/2014/main" id="{C8DD42FD-E44C-46C1-93BE-EE775D3B4FE4}"/>
              </a:ext>
            </a:extLst>
          </p:cNvPr>
          <p:cNvSpPr txBox="1">
            <a:spLocks/>
          </p:cNvSpPr>
          <p:nvPr/>
        </p:nvSpPr>
        <p:spPr>
          <a:xfrm>
            <a:off x="1141413" y="2666999"/>
            <a:ext cx="7921505" cy="279768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nl-NL" altLang="nl-NL"/>
          </a:p>
          <a:p>
            <a:endParaRPr lang="en-US" altLang="nl-NL" dirty="0"/>
          </a:p>
        </p:txBody>
      </p:sp>
      <p:pic>
        <p:nvPicPr>
          <p:cNvPr id="8" name="Picture 2" descr="Afbeeldingsresultaat voor kahoot logo">
            <a:hlinkClick r:id="rId2"/>
            <a:extLst>
              <a:ext uri="{FF2B5EF4-FFF2-40B4-BE49-F238E27FC236}">
                <a16:creationId xmlns:a16="http://schemas.microsoft.com/office/drawing/2014/main" id="{5C37B127-4AEA-4D5D-807D-D87EA95F6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641" y="5277746"/>
            <a:ext cx="1211930" cy="678682"/>
          </a:xfrm>
          <a:prstGeom prst="rect">
            <a:avLst/>
          </a:prstGeom>
          <a:noFill/>
          <a:extLst>
            <a:ext uri="{909E8E84-426E-40DD-AFC4-6F175D3DCCD1}">
              <a14:hiddenFill xmlns:a14="http://schemas.microsoft.com/office/drawing/2010/main">
                <a:solidFill>
                  <a:srgbClr val="FFFFFF"/>
                </a:solidFill>
              </a14:hiddenFill>
            </a:ext>
          </a:extLst>
        </p:spPr>
      </p:pic>
      <p:sp>
        <p:nvSpPr>
          <p:cNvPr id="9" name="Tekstvak 8">
            <a:extLst>
              <a:ext uri="{FF2B5EF4-FFF2-40B4-BE49-F238E27FC236}">
                <a16:creationId xmlns:a16="http://schemas.microsoft.com/office/drawing/2014/main" id="{5FB23B9E-D6D4-47B1-ACCD-375E2E87BAE3}"/>
              </a:ext>
            </a:extLst>
          </p:cNvPr>
          <p:cNvSpPr txBox="1"/>
          <p:nvPr/>
        </p:nvSpPr>
        <p:spPr>
          <a:xfrm>
            <a:off x="376303" y="2738669"/>
            <a:ext cx="4801314" cy="984885"/>
          </a:xfrm>
          <a:prstGeom prst="rect">
            <a:avLst/>
          </a:prstGeom>
          <a:noFill/>
        </p:spPr>
        <p:txBody>
          <a:bodyPr wrap="none" rtlCol="0">
            <a:spAutoFit/>
          </a:bodyPr>
          <a:lstStyle/>
          <a:p>
            <a:r>
              <a:rPr lang="nl-NL" dirty="0"/>
              <a:t>Opdracht : </a:t>
            </a:r>
            <a:r>
              <a:rPr lang="nl-NL" dirty="0">
                <a:hlinkClick r:id="rId4"/>
              </a:rPr>
              <a:t>maken van een script</a:t>
            </a:r>
            <a:r>
              <a:rPr lang="nl-NL" dirty="0"/>
              <a:t>. </a:t>
            </a:r>
          </a:p>
          <a:p>
            <a:pPr marL="171450" indent="-171450">
              <a:buFontTx/>
              <a:buChar char="-"/>
            </a:pPr>
            <a:endParaRPr lang="nl-NL" sz="1000" dirty="0">
              <a:hlinkClick r:id="rId5"/>
            </a:endParaRPr>
          </a:p>
          <a:p>
            <a:pPr marL="171450" indent="-171450">
              <a:buFontTx/>
              <a:buChar char="-"/>
            </a:pPr>
            <a:r>
              <a:rPr lang="nl-NL" sz="1000" dirty="0">
                <a:hlinkClick r:id="rId5"/>
              </a:rPr>
              <a:t>https://github.com/D2cit/introductionPowershell</a:t>
            </a:r>
            <a:endParaRPr lang="nl-NL" sz="1000" dirty="0"/>
          </a:p>
          <a:p>
            <a:pPr marL="171450" indent="-171450">
              <a:buFontTx/>
              <a:buChar char="-"/>
            </a:pPr>
            <a:r>
              <a:rPr lang="nl-NL" sz="1000" dirty="0"/>
              <a:t>Ga naar opdrachten </a:t>
            </a:r>
            <a:r>
              <a:rPr lang="nl-NL" sz="1000" dirty="0">
                <a:sym typeface="Wingdings" panose="05000000000000000000" pitchFamily="2" charset="2"/>
              </a:rPr>
              <a:t> </a:t>
            </a:r>
            <a:r>
              <a:rPr lang="en-GB" sz="1000" b="1" dirty="0"/>
              <a:t>3 - Introduction </a:t>
            </a:r>
            <a:r>
              <a:rPr lang="en-GB" sz="1000" b="1" dirty="0" err="1"/>
              <a:t>Powershell</a:t>
            </a:r>
            <a:r>
              <a:rPr lang="en-GB" sz="1000" b="1" dirty="0"/>
              <a:t> - </a:t>
            </a:r>
            <a:r>
              <a:rPr lang="en-GB" sz="1000" b="1" dirty="0" err="1"/>
              <a:t>Thuis</a:t>
            </a:r>
            <a:r>
              <a:rPr lang="en-GB" sz="1000" b="1" dirty="0"/>
              <a:t> Opdracht.pdf</a:t>
            </a:r>
          </a:p>
          <a:p>
            <a:pPr marL="171450" indent="-171450">
              <a:buFontTx/>
              <a:buChar char="-"/>
            </a:pPr>
            <a:endParaRPr lang="nl-NL" sz="1000" dirty="0"/>
          </a:p>
        </p:txBody>
      </p:sp>
    </p:spTree>
    <p:extLst>
      <p:ext uri="{BB962C8B-B14F-4D97-AF65-F5344CB8AC3E}">
        <p14:creationId xmlns:p14="http://schemas.microsoft.com/office/powerpoint/2010/main" val="1446850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3D2861-7D2B-45FD-9216-5473BA76B6C6}"/>
              </a:ext>
            </a:extLst>
          </p:cNvPr>
          <p:cNvSpPr>
            <a:spLocks noGrp="1"/>
          </p:cNvSpPr>
          <p:nvPr>
            <p:ph type="title"/>
          </p:nvPr>
        </p:nvSpPr>
        <p:spPr/>
        <p:txBody>
          <a:bodyPr/>
          <a:lstStyle/>
          <a:p>
            <a:r>
              <a:rPr lang="nl-NL" dirty="0"/>
              <a:t>Belangrijke </a:t>
            </a:r>
            <a:r>
              <a:rPr lang="nl-NL" dirty="0" err="1"/>
              <a:t>Cmdlets</a:t>
            </a:r>
            <a:endParaRPr lang="nl-NL" dirty="0"/>
          </a:p>
        </p:txBody>
      </p:sp>
      <p:sp>
        <p:nvSpPr>
          <p:cNvPr id="4" name="Tijdelijke aanduiding voor datum 3">
            <a:extLst>
              <a:ext uri="{FF2B5EF4-FFF2-40B4-BE49-F238E27FC236}">
                <a16:creationId xmlns:a16="http://schemas.microsoft.com/office/drawing/2014/main" id="{543E428E-C82C-42D5-84E4-8F62CB5F0BFC}"/>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E0201EA3-A4DD-408C-87C1-0CB1DF6B3E93}"/>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AA38A00D-C131-42DC-802A-32A6E888E0BA}"/>
              </a:ext>
            </a:extLst>
          </p:cNvPr>
          <p:cNvSpPr>
            <a:spLocks noGrp="1"/>
          </p:cNvSpPr>
          <p:nvPr>
            <p:ph type="sldNum" sz="quarter" idx="12"/>
          </p:nvPr>
        </p:nvSpPr>
        <p:spPr/>
        <p:txBody>
          <a:bodyPr/>
          <a:lstStyle/>
          <a:p>
            <a:fld id="{D57F1E4F-1CFF-5643-939E-217C01CDF565}" type="slidenum">
              <a:rPr lang="en-US" smtClean="0"/>
              <a:pPr/>
              <a:t>52</a:t>
            </a:fld>
            <a:endParaRPr lang="en-US" dirty="0"/>
          </a:p>
        </p:txBody>
      </p:sp>
      <p:sp>
        <p:nvSpPr>
          <p:cNvPr id="17" name="Subtitle 2">
            <a:extLst>
              <a:ext uri="{FF2B5EF4-FFF2-40B4-BE49-F238E27FC236}">
                <a16:creationId xmlns:a16="http://schemas.microsoft.com/office/drawing/2014/main" id="{14D46EA5-FA27-46F0-A2BE-E6D7E48828E0}"/>
              </a:ext>
            </a:extLst>
          </p:cNvPr>
          <p:cNvSpPr txBox="1">
            <a:spLocks/>
          </p:cNvSpPr>
          <p:nvPr/>
        </p:nvSpPr>
        <p:spPr>
          <a:xfrm>
            <a:off x="1141412" y="2471954"/>
            <a:ext cx="4106091" cy="3776445"/>
          </a:xfrm>
          <a:prstGeom prst="rect">
            <a:avLst/>
          </a:prstGeom>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nl-NL" altLang="nl-NL" dirty="0"/>
              <a:t>Get-help</a:t>
            </a:r>
          </a:p>
          <a:p>
            <a:r>
              <a:rPr lang="nl-NL" altLang="nl-NL" dirty="0"/>
              <a:t>Get/Set-</a:t>
            </a:r>
            <a:r>
              <a:rPr lang="nl-NL" altLang="nl-NL" dirty="0" err="1"/>
              <a:t>executionpolicy</a:t>
            </a:r>
            <a:endParaRPr lang="nl-NL" altLang="nl-NL" dirty="0"/>
          </a:p>
          <a:p>
            <a:r>
              <a:rPr lang="nl-NL" altLang="nl-NL" dirty="0"/>
              <a:t>Get-service</a:t>
            </a:r>
          </a:p>
          <a:p>
            <a:r>
              <a:rPr lang="nl-NL" altLang="nl-NL" dirty="0" err="1"/>
              <a:t>ConvertTo</a:t>
            </a:r>
            <a:r>
              <a:rPr lang="nl-NL" altLang="nl-NL" dirty="0"/>
              <a:t>-Html </a:t>
            </a:r>
          </a:p>
          <a:p>
            <a:pPr lvl="1"/>
            <a:r>
              <a:rPr lang="nl-NL" altLang="nl-NL" dirty="0"/>
              <a:t>(gcm </a:t>
            </a:r>
            <a:r>
              <a:rPr lang="nl-NL" altLang="nl-NL" dirty="0" err="1"/>
              <a:t>convert</a:t>
            </a:r>
            <a:r>
              <a:rPr lang="nl-NL" altLang="nl-NL" dirty="0"/>
              <a:t>*-*)</a:t>
            </a:r>
          </a:p>
          <a:p>
            <a:r>
              <a:rPr lang="nl-NL" altLang="nl-NL" dirty="0"/>
              <a:t>Export-CSV</a:t>
            </a:r>
          </a:p>
          <a:p>
            <a:pPr lvl="1"/>
            <a:r>
              <a:rPr lang="nl-NL" altLang="nl-NL" dirty="0"/>
              <a:t>(gcm export-*)</a:t>
            </a:r>
          </a:p>
          <a:p>
            <a:r>
              <a:rPr lang="nl-NL" altLang="nl-NL" dirty="0"/>
              <a:t>Select-Object</a:t>
            </a:r>
          </a:p>
          <a:p>
            <a:r>
              <a:rPr lang="nl-NL" altLang="nl-NL" dirty="0"/>
              <a:t>Get-</a:t>
            </a:r>
            <a:r>
              <a:rPr lang="nl-NL" altLang="nl-NL" dirty="0" err="1"/>
              <a:t>command</a:t>
            </a:r>
            <a:endParaRPr lang="nl-NL" altLang="nl-NL" dirty="0"/>
          </a:p>
          <a:p>
            <a:r>
              <a:rPr lang="nl-NL" altLang="nl-NL" dirty="0"/>
              <a:t>Get-</a:t>
            </a:r>
            <a:r>
              <a:rPr lang="nl-NL" altLang="nl-NL" dirty="0" err="1"/>
              <a:t>verb</a:t>
            </a:r>
            <a:endParaRPr lang="nl-NL" altLang="nl-NL" dirty="0"/>
          </a:p>
          <a:p>
            <a:r>
              <a:rPr lang="nl-NL" altLang="nl-NL" dirty="0"/>
              <a:t>Get-</a:t>
            </a:r>
            <a:r>
              <a:rPr lang="nl-NL" altLang="nl-NL" dirty="0" err="1"/>
              <a:t>childitem</a:t>
            </a:r>
            <a:r>
              <a:rPr lang="nl-NL" altLang="nl-NL" dirty="0"/>
              <a:t> </a:t>
            </a:r>
          </a:p>
          <a:p>
            <a:pPr lvl="1"/>
            <a:r>
              <a:rPr lang="nl-NL" altLang="nl-NL" dirty="0"/>
              <a:t>(gcm *item*)</a:t>
            </a:r>
          </a:p>
          <a:p>
            <a:endParaRPr lang="en-US" altLang="nl-NL" dirty="0"/>
          </a:p>
        </p:txBody>
      </p:sp>
      <p:sp>
        <p:nvSpPr>
          <p:cNvPr id="15" name="Subtitle 2">
            <a:extLst>
              <a:ext uri="{FF2B5EF4-FFF2-40B4-BE49-F238E27FC236}">
                <a16:creationId xmlns:a16="http://schemas.microsoft.com/office/drawing/2014/main" id="{47819F27-4F1B-4009-BD21-A4EFC8A39CE1}"/>
              </a:ext>
            </a:extLst>
          </p:cNvPr>
          <p:cNvSpPr txBox="1">
            <a:spLocks/>
          </p:cNvSpPr>
          <p:nvPr/>
        </p:nvSpPr>
        <p:spPr>
          <a:xfrm>
            <a:off x="5247503" y="2493278"/>
            <a:ext cx="4474995" cy="3397450"/>
          </a:xfrm>
          <a:prstGeom prst="rect">
            <a:avLst/>
          </a:prstGeom>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nl-NL" altLang="nl-NL" dirty="0"/>
              <a:t>Get-alias</a:t>
            </a:r>
          </a:p>
          <a:p>
            <a:r>
              <a:rPr lang="nl-NL" altLang="nl-NL" dirty="0" err="1"/>
              <a:t>Sort</a:t>
            </a:r>
            <a:r>
              <a:rPr lang="nl-NL" altLang="nl-NL" dirty="0"/>
              <a:t>-object</a:t>
            </a:r>
          </a:p>
          <a:p>
            <a:r>
              <a:rPr lang="nl-NL" altLang="nl-NL" dirty="0"/>
              <a:t>Select-Object</a:t>
            </a:r>
          </a:p>
          <a:p>
            <a:r>
              <a:rPr lang="nl-NL" altLang="nl-NL" dirty="0" err="1"/>
              <a:t>Where</a:t>
            </a:r>
            <a:r>
              <a:rPr lang="nl-NL" altLang="nl-NL" dirty="0"/>
              <a:t>-object</a:t>
            </a:r>
          </a:p>
          <a:p>
            <a:r>
              <a:rPr lang="nl-NL" altLang="nl-NL" dirty="0" err="1"/>
              <a:t>Foreach</a:t>
            </a:r>
            <a:r>
              <a:rPr lang="nl-NL" altLang="nl-NL" dirty="0"/>
              <a:t>-Object</a:t>
            </a:r>
          </a:p>
          <a:p>
            <a:r>
              <a:rPr lang="nl-NL" altLang="nl-NL" dirty="0"/>
              <a:t>Format-list /Format-</a:t>
            </a:r>
            <a:r>
              <a:rPr lang="nl-NL" altLang="nl-NL" dirty="0" err="1"/>
              <a:t>table</a:t>
            </a:r>
            <a:r>
              <a:rPr lang="nl-NL" altLang="nl-NL" dirty="0"/>
              <a:t>/Format-</a:t>
            </a:r>
            <a:r>
              <a:rPr lang="nl-NL" altLang="nl-NL" dirty="0" err="1"/>
              <a:t>wide</a:t>
            </a:r>
            <a:endParaRPr lang="nl-NL" altLang="nl-NL" dirty="0"/>
          </a:p>
          <a:p>
            <a:r>
              <a:rPr lang="nl-NL" altLang="nl-NL" dirty="0"/>
              <a:t>Get-</a:t>
            </a:r>
            <a:r>
              <a:rPr lang="nl-NL" altLang="nl-NL" dirty="0" err="1"/>
              <a:t>psprovider</a:t>
            </a:r>
            <a:endParaRPr lang="nl-NL" altLang="nl-NL" dirty="0"/>
          </a:p>
          <a:p>
            <a:r>
              <a:rPr lang="nl-NL" altLang="nl-NL" dirty="0"/>
              <a:t>Get-</a:t>
            </a:r>
            <a:r>
              <a:rPr lang="nl-NL" altLang="nl-NL" dirty="0" err="1"/>
              <a:t>psdrive</a:t>
            </a:r>
            <a:endParaRPr lang="nl-NL" altLang="nl-NL" dirty="0"/>
          </a:p>
          <a:p>
            <a:pPr lvl="1"/>
            <a:r>
              <a:rPr lang="nl-NL" altLang="nl-NL" dirty="0"/>
              <a:t>Let op context)</a:t>
            </a:r>
          </a:p>
          <a:p>
            <a:r>
              <a:rPr lang="nl-NL" altLang="nl-NL" dirty="0"/>
              <a:t>New-</a:t>
            </a:r>
            <a:r>
              <a:rPr lang="nl-NL" altLang="nl-NL" dirty="0" err="1"/>
              <a:t>variable</a:t>
            </a:r>
            <a:r>
              <a:rPr lang="nl-NL" altLang="nl-NL" dirty="0"/>
              <a:t> </a:t>
            </a:r>
            <a:r>
              <a:rPr lang="nl-NL" altLang="nl-NL" sz="1500" dirty="0"/>
              <a:t>(get/set/</a:t>
            </a:r>
            <a:r>
              <a:rPr lang="nl-NL" altLang="nl-NL" sz="1500" dirty="0" err="1"/>
              <a:t>remove</a:t>
            </a:r>
            <a:r>
              <a:rPr lang="nl-NL" altLang="nl-NL" sz="1500" dirty="0"/>
              <a:t>)</a:t>
            </a:r>
          </a:p>
          <a:p>
            <a:pPr lvl="1"/>
            <a:r>
              <a:rPr lang="nl-NL" altLang="nl-NL" sz="1300" dirty="0"/>
              <a:t>(	gcm *-</a:t>
            </a:r>
            <a:r>
              <a:rPr lang="nl-NL" altLang="nl-NL" sz="1300" dirty="0" err="1"/>
              <a:t>variable</a:t>
            </a:r>
            <a:r>
              <a:rPr lang="nl-NL" altLang="nl-NL" sz="1300" dirty="0"/>
              <a:t>)</a:t>
            </a:r>
          </a:p>
          <a:p>
            <a:endParaRPr lang="en-US" altLang="nl-NL" dirty="0"/>
          </a:p>
        </p:txBody>
      </p:sp>
      <p:sp>
        <p:nvSpPr>
          <p:cNvPr id="3" name="Rechthoek 2">
            <a:extLst>
              <a:ext uri="{FF2B5EF4-FFF2-40B4-BE49-F238E27FC236}">
                <a16:creationId xmlns:a16="http://schemas.microsoft.com/office/drawing/2014/main" id="{0316F9A7-0143-45DE-B506-88A4E5793F90}"/>
              </a:ext>
            </a:extLst>
          </p:cNvPr>
          <p:cNvSpPr/>
          <p:nvPr/>
        </p:nvSpPr>
        <p:spPr>
          <a:xfrm>
            <a:off x="8250720" y="1364015"/>
            <a:ext cx="2536272" cy="923330"/>
          </a:xfrm>
          <a:prstGeom prst="rect">
            <a:avLst/>
          </a:prstGeom>
          <a:noFill/>
        </p:spPr>
        <p:txBody>
          <a:bodyPr wrap="none" lIns="91440" tIns="45720" rIns="91440" bIns="45720">
            <a:spAutoFit/>
          </a:bodyPr>
          <a:lstStyle/>
          <a:p>
            <a:pPr algn="ctr"/>
            <a:r>
              <a:rPr lang="nl-NL"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t>
            </a:r>
            <a:r>
              <a:rPr lang="nl-N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TRL+J</a:t>
            </a:r>
          </a:p>
        </p:txBody>
      </p:sp>
    </p:spTree>
    <p:extLst>
      <p:ext uri="{BB962C8B-B14F-4D97-AF65-F5344CB8AC3E}">
        <p14:creationId xmlns:p14="http://schemas.microsoft.com/office/powerpoint/2010/main" val="1720151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16EF7C-1A99-4980-8FAB-DE33DB5E995C}"/>
              </a:ext>
            </a:extLst>
          </p:cNvPr>
          <p:cNvSpPr>
            <a:spLocks noGrp="1"/>
          </p:cNvSpPr>
          <p:nvPr>
            <p:ph type="title"/>
          </p:nvPr>
        </p:nvSpPr>
        <p:spPr>
          <a:xfrm>
            <a:off x="1141413" y="609600"/>
            <a:ext cx="9905998" cy="992697"/>
          </a:xfrm>
        </p:spPr>
        <p:txBody>
          <a:bodyPr/>
          <a:lstStyle/>
          <a:p>
            <a:r>
              <a:rPr lang="nl-NL" dirty="0" err="1"/>
              <a:t>AGenda</a:t>
            </a:r>
            <a:endParaRPr lang="nl-NL" dirty="0"/>
          </a:p>
        </p:txBody>
      </p:sp>
      <p:sp>
        <p:nvSpPr>
          <p:cNvPr id="3" name="Tijdelijke aanduiding voor datum 2">
            <a:extLst>
              <a:ext uri="{FF2B5EF4-FFF2-40B4-BE49-F238E27FC236}">
                <a16:creationId xmlns:a16="http://schemas.microsoft.com/office/drawing/2014/main" id="{D906660F-CF83-4C0A-A900-1DBC5A40D4BC}"/>
              </a:ext>
            </a:extLst>
          </p:cNvPr>
          <p:cNvSpPr>
            <a:spLocks noGrp="1"/>
          </p:cNvSpPr>
          <p:nvPr>
            <p:ph type="dt" sz="half" idx="10"/>
          </p:nvPr>
        </p:nvSpPr>
        <p:spPr/>
        <p:txBody>
          <a:bodyPr/>
          <a:lstStyle/>
          <a:p>
            <a:r>
              <a:rPr lang="nl-NL"/>
              <a:t>11/19/2018</a:t>
            </a:r>
            <a:endParaRPr lang="en-US" dirty="0"/>
          </a:p>
        </p:txBody>
      </p:sp>
      <p:sp>
        <p:nvSpPr>
          <p:cNvPr id="4" name="Tijdelijke aanduiding voor voettekst 3">
            <a:extLst>
              <a:ext uri="{FF2B5EF4-FFF2-40B4-BE49-F238E27FC236}">
                <a16:creationId xmlns:a16="http://schemas.microsoft.com/office/drawing/2014/main" id="{8982A790-96F0-4B5F-8B59-4331B6AB46E2}"/>
              </a:ext>
            </a:extLst>
          </p:cNvPr>
          <p:cNvSpPr>
            <a:spLocks noGrp="1"/>
          </p:cNvSpPr>
          <p:nvPr>
            <p:ph type="ftr" sz="quarter" idx="11"/>
          </p:nvPr>
        </p:nvSpPr>
        <p:spPr/>
        <p:txBody>
          <a:bodyPr/>
          <a:lstStyle/>
          <a:p>
            <a:r>
              <a:rPr lang="en-US"/>
              <a:t>Introduction to powershell</a:t>
            </a:r>
            <a:endParaRPr lang="en-US" dirty="0"/>
          </a:p>
        </p:txBody>
      </p:sp>
      <p:sp>
        <p:nvSpPr>
          <p:cNvPr id="5" name="Tijdelijke aanduiding voor dianummer 4">
            <a:extLst>
              <a:ext uri="{FF2B5EF4-FFF2-40B4-BE49-F238E27FC236}">
                <a16:creationId xmlns:a16="http://schemas.microsoft.com/office/drawing/2014/main" id="{41B97540-AE37-4C78-9E6F-89C6947B228B}"/>
              </a:ext>
            </a:extLst>
          </p:cNvPr>
          <p:cNvSpPr>
            <a:spLocks noGrp="1"/>
          </p:cNvSpPr>
          <p:nvPr>
            <p:ph type="sldNum" sz="quarter" idx="12"/>
          </p:nvPr>
        </p:nvSpPr>
        <p:spPr/>
        <p:txBody>
          <a:bodyPr/>
          <a:lstStyle/>
          <a:p>
            <a:fld id="{D57F1E4F-1CFF-5643-939E-217C01CDF565}" type="slidenum">
              <a:rPr lang="en-US" smtClean="0"/>
              <a:pPr/>
              <a:t>53</a:t>
            </a:fld>
            <a:endParaRPr lang="en-US" dirty="0"/>
          </a:p>
        </p:txBody>
      </p:sp>
      <p:sp>
        <p:nvSpPr>
          <p:cNvPr id="6" name="Rechthoek 5">
            <a:hlinkClick r:id="rId2" action="ppaction://hlinksldjump"/>
            <a:extLst>
              <a:ext uri="{FF2B5EF4-FFF2-40B4-BE49-F238E27FC236}">
                <a16:creationId xmlns:a16="http://schemas.microsoft.com/office/drawing/2014/main" id="{7069F4A1-C81B-48B1-9353-104176C1E1D7}"/>
              </a:ext>
            </a:extLst>
          </p:cNvPr>
          <p:cNvSpPr/>
          <p:nvPr/>
        </p:nvSpPr>
        <p:spPr>
          <a:xfrm>
            <a:off x="1281743" y="1837190"/>
            <a:ext cx="2184820" cy="11409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01. Powershell?</a:t>
            </a:r>
          </a:p>
        </p:txBody>
      </p:sp>
      <p:sp>
        <p:nvSpPr>
          <p:cNvPr id="7" name="Rechthoek 6">
            <a:hlinkClick r:id="rId3" action="ppaction://hlinksldjump"/>
            <a:extLst>
              <a:ext uri="{FF2B5EF4-FFF2-40B4-BE49-F238E27FC236}">
                <a16:creationId xmlns:a16="http://schemas.microsoft.com/office/drawing/2014/main" id="{33D1D0C0-0243-4442-AF00-B7E7DD089AD9}"/>
              </a:ext>
            </a:extLst>
          </p:cNvPr>
          <p:cNvSpPr/>
          <p:nvPr/>
        </p:nvSpPr>
        <p:spPr>
          <a:xfrm>
            <a:off x="3560240" y="1837190"/>
            <a:ext cx="2184820" cy="11409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02. BASIS</a:t>
            </a:r>
          </a:p>
        </p:txBody>
      </p:sp>
      <p:sp>
        <p:nvSpPr>
          <p:cNvPr id="8" name="Rechthoek 7">
            <a:extLst>
              <a:ext uri="{FF2B5EF4-FFF2-40B4-BE49-F238E27FC236}">
                <a16:creationId xmlns:a16="http://schemas.microsoft.com/office/drawing/2014/main" id="{1AEDA201-0EFB-4214-B661-98CEEF33E062}"/>
              </a:ext>
            </a:extLst>
          </p:cNvPr>
          <p:cNvSpPr/>
          <p:nvPr/>
        </p:nvSpPr>
        <p:spPr>
          <a:xfrm>
            <a:off x="5838737" y="1837191"/>
            <a:ext cx="2184820" cy="11409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03. Pipeline</a:t>
            </a:r>
          </a:p>
        </p:txBody>
      </p:sp>
      <p:sp>
        <p:nvSpPr>
          <p:cNvPr id="9" name="Rechthoek 8">
            <a:extLst>
              <a:ext uri="{FF2B5EF4-FFF2-40B4-BE49-F238E27FC236}">
                <a16:creationId xmlns:a16="http://schemas.microsoft.com/office/drawing/2014/main" id="{882184F1-64CF-43F3-ACE7-ED658053818E}"/>
              </a:ext>
            </a:extLst>
          </p:cNvPr>
          <p:cNvSpPr/>
          <p:nvPr/>
        </p:nvSpPr>
        <p:spPr>
          <a:xfrm>
            <a:off x="8117234" y="1837191"/>
            <a:ext cx="2184820" cy="11409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04. </a:t>
            </a:r>
            <a:r>
              <a:rPr lang="nl-NL" dirty="0" err="1"/>
              <a:t>Objects</a:t>
            </a:r>
            <a:r>
              <a:rPr lang="nl-NL" dirty="0"/>
              <a:t> </a:t>
            </a:r>
            <a:br>
              <a:rPr lang="nl-NL" dirty="0"/>
            </a:br>
            <a:r>
              <a:rPr lang="nl-NL" dirty="0" err="1"/>
              <a:t>Core</a:t>
            </a:r>
            <a:r>
              <a:rPr lang="nl-NL" dirty="0"/>
              <a:t> </a:t>
            </a:r>
            <a:r>
              <a:rPr lang="nl-NL" dirty="0" err="1"/>
              <a:t>Commands</a:t>
            </a:r>
            <a:endParaRPr lang="nl-NL" dirty="0"/>
          </a:p>
        </p:txBody>
      </p:sp>
      <p:sp>
        <p:nvSpPr>
          <p:cNvPr id="10" name="Rechthoek 9">
            <a:extLst>
              <a:ext uri="{FF2B5EF4-FFF2-40B4-BE49-F238E27FC236}">
                <a16:creationId xmlns:a16="http://schemas.microsoft.com/office/drawing/2014/main" id="{0CEBF2FC-FEA8-4D49-BED7-5A3D3FD165B3}"/>
              </a:ext>
            </a:extLst>
          </p:cNvPr>
          <p:cNvSpPr/>
          <p:nvPr/>
        </p:nvSpPr>
        <p:spPr>
          <a:xfrm>
            <a:off x="1281743" y="3095564"/>
            <a:ext cx="2184820" cy="11409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05. </a:t>
            </a:r>
            <a:r>
              <a:rPr lang="nl-NL" dirty="0" err="1"/>
              <a:t>Formatting</a:t>
            </a:r>
            <a:endParaRPr lang="nl-NL" dirty="0"/>
          </a:p>
        </p:txBody>
      </p:sp>
      <p:sp>
        <p:nvSpPr>
          <p:cNvPr id="11" name="Rechthoek 10">
            <a:extLst>
              <a:ext uri="{FF2B5EF4-FFF2-40B4-BE49-F238E27FC236}">
                <a16:creationId xmlns:a16="http://schemas.microsoft.com/office/drawing/2014/main" id="{2EF7EEDF-C843-4A77-96C2-97C74A6EFF4B}"/>
              </a:ext>
            </a:extLst>
          </p:cNvPr>
          <p:cNvSpPr/>
          <p:nvPr/>
        </p:nvSpPr>
        <p:spPr>
          <a:xfrm>
            <a:off x="3560240" y="3095564"/>
            <a:ext cx="2184820" cy="11409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06. Variables</a:t>
            </a:r>
          </a:p>
        </p:txBody>
      </p:sp>
      <p:sp>
        <p:nvSpPr>
          <p:cNvPr id="12" name="Rechthoek 11">
            <a:extLst>
              <a:ext uri="{FF2B5EF4-FFF2-40B4-BE49-F238E27FC236}">
                <a16:creationId xmlns:a16="http://schemas.microsoft.com/office/drawing/2014/main" id="{93F4AA8C-B288-4A02-A581-0B849380DC44}"/>
              </a:ext>
            </a:extLst>
          </p:cNvPr>
          <p:cNvSpPr/>
          <p:nvPr/>
        </p:nvSpPr>
        <p:spPr>
          <a:xfrm>
            <a:off x="5838737" y="3095564"/>
            <a:ext cx="2184820" cy="11409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07. Scripting</a:t>
            </a:r>
          </a:p>
        </p:txBody>
      </p:sp>
      <p:sp>
        <p:nvSpPr>
          <p:cNvPr id="13" name="Rechthoek 12">
            <a:extLst>
              <a:ext uri="{FF2B5EF4-FFF2-40B4-BE49-F238E27FC236}">
                <a16:creationId xmlns:a16="http://schemas.microsoft.com/office/drawing/2014/main" id="{C13EEDFE-C7E5-41FF-BB62-5E0438AB0A33}"/>
              </a:ext>
            </a:extLst>
          </p:cNvPr>
          <p:cNvSpPr/>
          <p:nvPr/>
        </p:nvSpPr>
        <p:spPr>
          <a:xfrm>
            <a:off x="1278139" y="4362515"/>
            <a:ext cx="2184820" cy="1140902"/>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08. WMI</a:t>
            </a:r>
          </a:p>
        </p:txBody>
      </p:sp>
      <p:pic>
        <p:nvPicPr>
          <p:cNvPr id="16" name="Picture 12">
            <a:hlinkClick r:id="rId4" action="ppaction://hlinkfile"/>
            <a:extLst>
              <a:ext uri="{FF2B5EF4-FFF2-40B4-BE49-F238E27FC236}">
                <a16:creationId xmlns:a16="http://schemas.microsoft.com/office/drawing/2014/main" id="{A1B72925-665D-447C-85AD-196BC36BC48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85914" y="4837834"/>
            <a:ext cx="967899" cy="967899"/>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Afbeelding 17">
            <a:hlinkClick r:id="rId6" action="ppaction://hlinkfile"/>
            <a:extLst>
              <a:ext uri="{FF2B5EF4-FFF2-40B4-BE49-F238E27FC236}">
                <a16:creationId xmlns:a16="http://schemas.microsoft.com/office/drawing/2014/main" id="{84970EB7-7DD6-4B42-B29C-E8B746AC5BA2}"/>
              </a:ext>
            </a:extLst>
          </p:cNvPr>
          <p:cNvPicPr>
            <a:picLocks noChangeAspect="1"/>
          </p:cNvPicPr>
          <p:nvPr/>
        </p:nvPicPr>
        <p:blipFill>
          <a:blip r:embed="rId7"/>
          <a:stretch>
            <a:fillRect/>
          </a:stretch>
        </p:blipFill>
        <p:spPr>
          <a:xfrm>
            <a:off x="10045973" y="4822332"/>
            <a:ext cx="1600201" cy="1047702"/>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20" name="Rechthoek 19">
            <a:hlinkClick r:id="rId2" action="ppaction://hlinksldjump"/>
            <a:extLst>
              <a:ext uri="{FF2B5EF4-FFF2-40B4-BE49-F238E27FC236}">
                <a16:creationId xmlns:a16="http://schemas.microsoft.com/office/drawing/2014/main" id="{F82277B9-13AD-4D27-9252-7BF435905924}"/>
              </a:ext>
            </a:extLst>
          </p:cNvPr>
          <p:cNvSpPr/>
          <p:nvPr/>
        </p:nvSpPr>
        <p:spPr>
          <a:xfrm>
            <a:off x="3557837" y="4362515"/>
            <a:ext cx="2184820" cy="1140902"/>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09. </a:t>
            </a:r>
            <a:r>
              <a:rPr lang="nl-NL" dirty="0" err="1"/>
              <a:t>Remoting</a:t>
            </a:r>
            <a:endParaRPr lang="nl-NL" dirty="0"/>
          </a:p>
        </p:txBody>
      </p:sp>
      <p:sp>
        <p:nvSpPr>
          <p:cNvPr id="21" name="Rechthoek 20">
            <a:hlinkClick r:id="rId2" action="ppaction://hlinksldjump"/>
            <a:extLst>
              <a:ext uri="{FF2B5EF4-FFF2-40B4-BE49-F238E27FC236}">
                <a16:creationId xmlns:a16="http://schemas.microsoft.com/office/drawing/2014/main" id="{F2C4DE49-8B2D-40E6-B38F-F56D7A5674D7}"/>
              </a:ext>
            </a:extLst>
          </p:cNvPr>
          <p:cNvSpPr/>
          <p:nvPr/>
        </p:nvSpPr>
        <p:spPr>
          <a:xfrm>
            <a:off x="5838737" y="4353937"/>
            <a:ext cx="2184820" cy="1140902"/>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10. Jobs</a:t>
            </a:r>
          </a:p>
        </p:txBody>
      </p:sp>
      <p:sp>
        <p:nvSpPr>
          <p:cNvPr id="22" name="Rechthoek 21">
            <a:hlinkClick r:id="rId2" action="ppaction://hlinksldjump"/>
            <a:extLst>
              <a:ext uri="{FF2B5EF4-FFF2-40B4-BE49-F238E27FC236}">
                <a16:creationId xmlns:a16="http://schemas.microsoft.com/office/drawing/2014/main" id="{EC77CDFA-CF0B-4ED3-ADCE-5C8D86B68758}"/>
              </a:ext>
            </a:extLst>
          </p:cNvPr>
          <p:cNvSpPr/>
          <p:nvPr/>
        </p:nvSpPr>
        <p:spPr>
          <a:xfrm>
            <a:off x="8117234" y="4359853"/>
            <a:ext cx="2184820" cy="1140902"/>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11. </a:t>
            </a:r>
            <a:r>
              <a:rPr lang="nl-NL" dirty="0" err="1"/>
              <a:t>Credentials</a:t>
            </a:r>
            <a:endParaRPr lang="nl-NL" dirty="0"/>
          </a:p>
        </p:txBody>
      </p:sp>
    </p:spTree>
    <p:extLst>
      <p:ext uri="{BB962C8B-B14F-4D97-AF65-F5344CB8AC3E}">
        <p14:creationId xmlns:p14="http://schemas.microsoft.com/office/powerpoint/2010/main" val="41534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90EF19-FCD3-43C0-8EDE-A4F9D2807BC2}"/>
              </a:ext>
            </a:extLst>
          </p:cNvPr>
          <p:cNvSpPr>
            <a:spLocks noGrp="1"/>
          </p:cNvSpPr>
          <p:nvPr>
            <p:ph type="title"/>
          </p:nvPr>
        </p:nvSpPr>
        <p:spPr/>
        <p:txBody>
          <a:bodyPr/>
          <a:lstStyle/>
          <a:p>
            <a:r>
              <a:rPr lang="nl-NL" dirty="0"/>
              <a:t>WMI (CIM)</a:t>
            </a:r>
          </a:p>
        </p:txBody>
      </p:sp>
      <p:sp>
        <p:nvSpPr>
          <p:cNvPr id="3" name="Tijdelijke aanduiding voor inhoud 2">
            <a:extLst>
              <a:ext uri="{FF2B5EF4-FFF2-40B4-BE49-F238E27FC236}">
                <a16:creationId xmlns:a16="http://schemas.microsoft.com/office/drawing/2014/main" id="{17B51103-7488-45EA-9850-B0131997D469}"/>
              </a:ext>
            </a:extLst>
          </p:cNvPr>
          <p:cNvSpPr>
            <a:spLocks noGrp="1"/>
          </p:cNvSpPr>
          <p:nvPr>
            <p:ph idx="1"/>
          </p:nvPr>
        </p:nvSpPr>
        <p:spPr/>
        <p:txBody>
          <a:bodyPr/>
          <a:lstStyle/>
          <a:p>
            <a:r>
              <a:rPr lang="nl-NL" dirty="0"/>
              <a:t>Introductie WMI</a:t>
            </a:r>
          </a:p>
          <a:p>
            <a:r>
              <a:rPr lang="nl-NL" dirty="0" err="1"/>
              <a:t>Browsing</a:t>
            </a:r>
            <a:r>
              <a:rPr lang="nl-NL" dirty="0"/>
              <a:t>/</a:t>
            </a:r>
            <a:r>
              <a:rPr lang="nl-NL" dirty="0" err="1"/>
              <a:t>Exploring</a:t>
            </a:r>
            <a:r>
              <a:rPr lang="nl-NL" dirty="0"/>
              <a:t> WMI</a:t>
            </a:r>
          </a:p>
          <a:p>
            <a:r>
              <a:rPr lang="nl-NL" dirty="0"/>
              <a:t>Remote WMI</a:t>
            </a:r>
          </a:p>
          <a:p>
            <a:r>
              <a:rPr lang="nl-NL" dirty="0"/>
              <a:t>Alternatieve </a:t>
            </a:r>
            <a:r>
              <a:rPr lang="nl-NL" dirty="0" err="1"/>
              <a:t>credentials</a:t>
            </a:r>
            <a:endParaRPr lang="nl-NL" dirty="0"/>
          </a:p>
          <a:p>
            <a:r>
              <a:rPr lang="nl-NL" dirty="0"/>
              <a:t>Filteren WMI data</a:t>
            </a:r>
          </a:p>
          <a:p>
            <a:endParaRPr lang="nl-NL" dirty="0"/>
          </a:p>
        </p:txBody>
      </p:sp>
      <p:sp>
        <p:nvSpPr>
          <p:cNvPr id="4" name="Tijdelijke aanduiding voor datum 3">
            <a:extLst>
              <a:ext uri="{FF2B5EF4-FFF2-40B4-BE49-F238E27FC236}">
                <a16:creationId xmlns:a16="http://schemas.microsoft.com/office/drawing/2014/main" id="{017CB45C-AF5A-4EDA-B453-0AC28067D8AC}"/>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31887B16-99D7-4C21-B692-37DEC4D98A17}"/>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635AB476-F77E-4449-8D81-FE2A47C20E3A}"/>
              </a:ext>
            </a:extLst>
          </p:cNvPr>
          <p:cNvSpPr>
            <a:spLocks noGrp="1"/>
          </p:cNvSpPr>
          <p:nvPr>
            <p:ph type="sldNum" sz="quarter" idx="12"/>
          </p:nvPr>
        </p:nvSpPr>
        <p:spPr/>
        <p:txBody>
          <a:bodyPr/>
          <a:lstStyle/>
          <a:p>
            <a:fld id="{D57F1E4F-1CFF-5643-939E-217C01CDF565}" type="slidenum">
              <a:rPr lang="en-US" smtClean="0"/>
              <a:pPr/>
              <a:t>54</a:t>
            </a:fld>
            <a:endParaRPr lang="en-US" dirty="0"/>
          </a:p>
        </p:txBody>
      </p:sp>
    </p:spTree>
    <p:extLst>
      <p:ext uri="{BB962C8B-B14F-4D97-AF65-F5344CB8AC3E}">
        <p14:creationId xmlns:p14="http://schemas.microsoft.com/office/powerpoint/2010/main" val="11194444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DA744-3928-4BAC-A673-8B91840CB804}"/>
              </a:ext>
            </a:extLst>
          </p:cNvPr>
          <p:cNvSpPr>
            <a:spLocks noGrp="1"/>
          </p:cNvSpPr>
          <p:nvPr>
            <p:ph type="title"/>
          </p:nvPr>
        </p:nvSpPr>
        <p:spPr/>
        <p:txBody>
          <a:bodyPr/>
          <a:lstStyle/>
          <a:p>
            <a:r>
              <a:rPr lang="nl-NL" dirty="0" err="1"/>
              <a:t>Introduction</a:t>
            </a:r>
            <a:r>
              <a:rPr lang="nl-NL" dirty="0"/>
              <a:t> WMI</a:t>
            </a:r>
          </a:p>
        </p:txBody>
      </p:sp>
      <p:sp>
        <p:nvSpPr>
          <p:cNvPr id="3" name="Tijdelijke aanduiding voor inhoud 2">
            <a:extLst>
              <a:ext uri="{FF2B5EF4-FFF2-40B4-BE49-F238E27FC236}">
                <a16:creationId xmlns:a16="http://schemas.microsoft.com/office/drawing/2014/main" id="{E6FF49CF-53F1-4092-9396-FD5DDFB11409}"/>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E32D3603-0185-492D-9AFF-34EE444D31E9}"/>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85A8D38E-3AAF-45CB-A101-3479B597519C}"/>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D14DA852-9B70-4436-B1CD-CBEC5EB4AE3F}"/>
              </a:ext>
            </a:extLst>
          </p:cNvPr>
          <p:cNvSpPr>
            <a:spLocks noGrp="1"/>
          </p:cNvSpPr>
          <p:nvPr>
            <p:ph type="sldNum" sz="quarter" idx="12"/>
          </p:nvPr>
        </p:nvSpPr>
        <p:spPr/>
        <p:txBody>
          <a:bodyPr/>
          <a:lstStyle/>
          <a:p>
            <a:fld id="{D57F1E4F-1CFF-5643-939E-217C01CDF565}" type="slidenum">
              <a:rPr lang="en-US" smtClean="0"/>
              <a:pPr/>
              <a:t>55</a:t>
            </a:fld>
            <a:endParaRPr lang="en-US" dirty="0"/>
          </a:p>
        </p:txBody>
      </p:sp>
      <p:sp>
        <p:nvSpPr>
          <p:cNvPr id="15" name="Stroomdiagram: Proces 14">
            <a:extLst>
              <a:ext uri="{FF2B5EF4-FFF2-40B4-BE49-F238E27FC236}">
                <a16:creationId xmlns:a16="http://schemas.microsoft.com/office/drawing/2014/main" id="{CDA52609-CEF8-4A1E-B92C-16531ADD42CE}"/>
              </a:ext>
            </a:extLst>
          </p:cNvPr>
          <p:cNvSpPr/>
          <p:nvPr/>
        </p:nvSpPr>
        <p:spPr>
          <a:xfrm>
            <a:off x="1831186" y="2840682"/>
            <a:ext cx="1679945" cy="612648"/>
          </a:xfrm>
          <a:prstGeom prst="flowChartProcess">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a:t>DMTF</a:t>
            </a:r>
          </a:p>
        </p:txBody>
      </p:sp>
      <p:sp>
        <p:nvSpPr>
          <p:cNvPr id="16" name="Stroomdiagram: Proces 15">
            <a:extLst>
              <a:ext uri="{FF2B5EF4-FFF2-40B4-BE49-F238E27FC236}">
                <a16:creationId xmlns:a16="http://schemas.microsoft.com/office/drawing/2014/main" id="{42373D0F-4C43-433B-A1C3-824091951FE5}"/>
              </a:ext>
            </a:extLst>
          </p:cNvPr>
          <p:cNvSpPr/>
          <p:nvPr/>
        </p:nvSpPr>
        <p:spPr>
          <a:xfrm>
            <a:off x="2897987" y="4651761"/>
            <a:ext cx="1679945" cy="612648"/>
          </a:xfrm>
          <a:prstGeom prst="flowChartProcess">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a:t>WBEM</a:t>
            </a:r>
          </a:p>
        </p:txBody>
      </p:sp>
      <p:sp>
        <p:nvSpPr>
          <p:cNvPr id="17" name="Stroomdiagram: Proces 16">
            <a:extLst>
              <a:ext uri="{FF2B5EF4-FFF2-40B4-BE49-F238E27FC236}">
                <a16:creationId xmlns:a16="http://schemas.microsoft.com/office/drawing/2014/main" id="{35FFDC57-D3CA-4C7E-B9A5-C709EF011E3B}"/>
              </a:ext>
            </a:extLst>
          </p:cNvPr>
          <p:cNvSpPr/>
          <p:nvPr/>
        </p:nvSpPr>
        <p:spPr>
          <a:xfrm>
            <a:off x="3727326" y="5438570"/>
            <a:ext cx="1679945" cy="612648"/>
          </a:xfrm>
          <a:prstGeom prst="flowChartProcess">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a:t>WMI</a:t>
            </a:r>
          </a:p>
        </p:txBody>
      </p:sp>
      <p:sp>
        <p:nvSpPr>
          <p:cNvPr id="18" name="Tekstvak 17">
            <a:extLst>
              <a:ext uri="{FF2B5EF4-FFF2-40B4-BE49-F238E27FC236}">
                <a16:creationId xmlns:a16="http://schemas.microsoft.com/office/drawing/2014/main" id="{549FDE24-F474-4E7A-AB24-A8623CF1C60A}"/>
              </a:ext>
            </a:extLst>
          </p:cNvPr>
          <p:cNvSpPr txBox="1"/>
          <p:nvPr/>
        </p:nvSpPr>
        <p:spPr>
          <a:xfrm>
            <a:off x="4659448" y="4669482"/>
            <a:ext cx="1122423" cy="523220"/>
          </a:xfrm>
          <a:prstGeom prst="rect">
            <a:avLst/>
          </a:prstGeom>
          <a:noFill/>
        </p:spPr>
        <p:txBody>
          <a:bodyPr wrap="none" rtlCol="0">
            <a:spAutoFit/>
          </a:bodyPr>
          <a:lstStyle/>
          <a:p>
            <a:r>
              <a:rPr lang="nl-NL" sz="2800" dirty="0"/>
              <a:t>IIS5.0</a:t>
            </a:r>
          </a:p>
        </p:txBody>
      </p:sp>
      <p:sp>
        <p:nvSpPr>
          <p:cNvPr id="19" name="Tekstvak 18">
            <a:extLst>
              <a:ext uri="{FF2B5EF4-FFF2-40B4-BE49-F238E27FC236}">
                <a16:creationId xmlns:a16="http://schemas.microsoft.com/office/drawing/2014/main" id="{03FF6568-5BB3-4FED-B2F6-F87003DDC52E}"/>
              </a:ext>
            </a:extLst>
          </p:cNvPr>
          <p:cNvSpPr txBox="1"/>
          <p:nvPr/>
        </p:nvSpPr>
        <p:spPr>
          <a:xfrm>
            <a:off x="3702517" y="2883213"/>
            <a:ext cx="5957272" cy="523220"/>
          </a:xfrm>
          <a:prstGeom prst="rect">
            <a:avLst/>
          </a:prstGeom>
          <a:noFill/>
        </p:spPr>
        <p:txBody>
          <a:bodyPr wrap="none" rtlCol="0">
            <a:spAutoFit/>
          </a:bodyPr>
          <a:lstStyle/>
          <a:p>
            <a:r>
              <a:rPr lang="nl-NL" sz="2800" dirty="0" err="1"/>
              <a:t>Distributed</a:t>
            </a:r>
            <a:r>
              <a:rPr lang="nl-NL" sz="2800" dirty="0"/>
              <a:t> Management </a:t>
            </a:r>
            <a:r>
              <a:rPr lang="nl-NL" sz="2800" dirty="0" err="1"/>
              <a:t>Task</a:t>
            </a:r>
            <a:r>
              <a:rPr lang="nl-NL" sz="2800" dirty="0"/>
              <a:t> </a:t>
            </a:r>
            <a:r>
              <a:rPr lang="nl-NL" sz="2800" dirty="0" err="1"/>
              <a:t>Force</a:t>
            </a:r>
            <a:endParaRPr lang="nl-NL" sz="2800" dirty="0"/>
          </a:p>
        </p:txBody>
      </p:sp>
      <p:sp>
        <p:nvSpPr>
          <p:cNvPr id="20" name="Stroomdiagram: Proces 19">
            <a:extLst>
              <a:ext uri="{FF2B5EF4-FFF2-40B4-BE49-F238E27FC236}">
                <a16:creationId xmlns:a16="http://schemas.microsoft.com/office/drawing/2014/main" id="{695D40F7-446C-44AA-9452-3F1805E4EB8E}"/>
              </a:ext>
            </a:extLst>
          </p:cNvPr>
          <p:cNvSpPr/>
          <p:nvPr/>
        </p:nvSpPr>
        <p:spPr>
          <a:xfrm>
            <a:off x="2323828" y="3737360"/>
            <a:ext cx="1679945" cy="612648"/>
          </a:xfrm>
          <a:prstGeom prst="flowChartProcess">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a:t>CIMv2</a:t>
            </a:r>
          </a:p>
        </p:txBody>
      </p:sp>
      <p:pic>
        <p:nvPicPr>
          <p:cNvPr id="21" name="Picture 2" descr="C:\Users\Tamara\AppData\Local\Microsoft\Windows\Temporary Internet Files\Content.IE5\YW5VJA8E\MP900433172[1].jpg">
            <a:extLst>
              <a:ext uri="{FF2B5EF4-FFF2-40B4-BE49-F238E27FC236}">
                <a16:creationId xmlns:a16="http://schemas.microsoft.com/office/drawing/2014/main" id="{1D4E88C8-D4EF-4301-A841-20D3F6130E29}"/>
              </a:ext>
            </a:extLst>
          </p:cNvPr>
          <p:cNvPicPr>
            <a:picLocks noChangeAspect="1" noChangeArrowheads="1"/>
          </p:cNvPicPr>
          <p:nvPr/>
        </p:nvPicPr>
        <p:blipFill>
          <a:blip r:embed="rId3" cstate="print"/>
          <a:srcRect/>
          <a:stretch>
            <a:fillRect/>
          </a:stretch>
        </p:blipFill>
        <p:spPr bwMode="auto">
          <a:xfrm>
            <a:off x="7847726" y="4026213"/>
            <a:ext cx="979684" cy="982492"/>
          </a:xfrm>
          <a:prstGeom prst="rect">
            <a:avLst/>
          </a:prstGeom>
          <a:noFill/>
        </p:spPr>
      </p:pic>
      <p:sp>
        <p:nvSpPr>
          <p:cNvPr id="22" name="PIJL-RECHTS 10">
            <a:extLst>
              <a:ext uri="{FF2B5EF4-FFF2-40B4-BE49-F238E27FC236}">
                <a16:creationId xmlns:a16="http://schemas.microsoft.com/office/drawing/2014/main" id="{B9866DB7-FA8B-4B6E-B894-7272A34E42A8}"/>
              </a:ext>
            </a:extLst>
          </p:cNvPr>
          <p:cNvSpPr/>
          <p:nvPr/>
        </p:nvSpPr>
        <p:spPr>
          <a:xfrm rot="9671710">
            <a:off x="5504953" y="5259609"/>
            <a:ext cx="2329572" cy="85023"/>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PIJL-RECHTS 13">
            <a:extLst>
              <a:ext uri="{FF2B5EF4-FFF2-40B4-BE49-F238E27FC236}">
                <a16:creationId xmlns:a16="http://schemas.microsoft.com/office/drawing/2014/main" id="{6EAA6328-2BC1-4290-95C0-67000379DC34}"/>
              </a:ext>
            </a:extLst>
          </p:cNvPr>
          <p:cNvSpPr/>
          <p:nvPr/>
        </p:nvSpPr>
        <p:spPr>
          <a:xfrm rot="20460000">
            <a:off x="5784943" y="5412009"/>
            <a:ext cx="2329572" cy="850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1606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p:bldP spid="20" grpId="0" animBg="1"/>
      <p:bldP spid="22" grpId="0" animBg="1"/>
      <p:bldP spid="2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2204C7-8BC7-45E6-9DEC-5C9A17FF6A5A}"/>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75465B69-C314-4AF7-8023-74327A96E00C}"/>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4F336B1D-3A1E-4839-B487-C88F1B146018}"/>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E784666B-77BE-4634-A848-5D429D28DA74}"/>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C8A9DA34-E8DD-4B45-9C98-AA362C818B5D}"/>
              </a:ext>
            </a:extLst>
          </p:cNvPr>
          <p:cNvSpPr>
            <a:spLocks noGrp="1"/>
          </p:cNvSpPr>
          <p:nvPr>
            <p:ph type="sldNum" sz="quarter" idx="12"/>
          </p:nvPr>
        </p:nvSpPr>
        <p:spPr/>
        <p:txBody>
          <a:bodyPr/>
          <a:lstStyle/>
          <a:p>
            <a:fld id="{D57F1E4F-1CFF-5643-939E-217C01CDF565}" type="slidenum">
              <a:rPr lang="en-US" smtClean="0"/>
              <a:pPr/>
              <a:t>56</a:t>
            </a:fld>
            <a:endParaRPr lang="en-US" dirty="0"/>
          </a:p>
        </p:txBody>
      </p:sp>
      <p:sp>
        <p:nvSpPr>
          <p:cNvPr id="7" name="PIJL-OMHOOG 18">
            <a:extLst>
              <a:ext uri="{FF2B5EF4-FFF2-40B4-BE49-F238E27FC236}">
                <a16:creationId xmlns:a16="http://schemas.microsoft.com/office/drawing/2014/main" id="{698ADED4-643F-4CC2-9B77-8CB88E79E4BF}"/>
              </a:ext>
            </a:extLst>
          </p:cNvPr>
          <p:cNvSpPr/>
          <p:nvPr/>
        </p:nvSpPr>
        <p:spPr>
          <a:xfrm>
            <a:off x="6734760" y="3645392"/>
            <a:ext cx="484632" cy="2507674"/>
          </a:xfrm>
          <a:prstGeom prst="upArrow">
            <a:avLst/>
          </a:prstGeom>
          <a:solidFill>
            <a:schemeClr val="accent3">
              <a:lumMod val="60000"/>
              <a:lumOff val="4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Stroomdiagram: Proces 3">
            <a:extLst>
              <a:ext uri="{FF2B5EF4-FFF2-40B4-BE49-F238E27FC236}">
                <a16:creationId xmlns:a16="http://schemas.microsoft.com/office/drawing/2014/main" id="{CDCCEB62-A941-4167-B0AD-5ADE3E1F2DE5}"/>
              </a:ext>
            </a:extLst>
          </p:cNvPr>
          <p:cNvSpPr/>
          <p:nvPr/>
        </p:nvSpPr>
        <p:spPr>
          <a:xfrm>
            <a:off x="2644769" y="5353690"/>
            <a:ext cx="1658679" cy="612648"/>
          </a:xfrm>
          <a:prstGeom prst="flowChartProcess">
            <a:avLst/>
          </a:prstGeom>
          <a:solidFill>
            <a:srgbClr val="FA8504"/>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t>Windows</a:t>
            </a:r>
          </a:p>
        </p:txBody>
      </p:sp>
      <p:sp>
        <p:nvSpPr>
          <p:cNvPr id="9" name="Stroomdiagram: Proces 10">
            <a:extLst>
              <a:ext uri="{FF2B5EF4-FFF2-40B4-BE49-F238E27FC236}">
                <a16:creationId xmlns:a16="http://schemas.microsoft.com/office/drawing/2014/main" id="{B955F219-C5A6-4389-9481-8FCBB7FEC0DF}"/>
              </a:ext>
            </a:extLst>
          </p:cNvPr>
          <p:cNvSpPr/>
          <p:nvPr/>
        </p:nvSpPr>
        <p:spPr>
          <a:xfrm>
            <a:off x="4390442" y="5353688"/>
            <a:ext cx="1658679" cy="612648"/>
          </a:xfrm>
          <a:prstGeom prst="flowChartProcess">
            <a:avLst/>
          </a:prstGeom>
          <a:solidFill>
            <a:srgbClr val="FA8504"/>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t>Exchange</a:t>
            </a:r>
          </a:p>
        </p:txBody>
      </p:sp>
      <p:sp>
        <p:nvSpPr>
          <p:cNvPr id="10" name="Stroomdiagram: Proces 11">
            <a:extLst>
              <a:ext uri="{FF2B5EF4-FFF2-40B4-BE49-F238E27FC236}">
                <a16:creationId xmlns:a16="http://schemas.microsoft.com/office/drawing/2014/main" id="{4CC6EB9E-766A-47B5-B06E-C9FCA32D7812}"/>
              </a:ext>
            </a:extLst>
          </p:cNvPr>
          <p:cNvSpPr/>
          <p:nvPr/>
        </p:nvSpPr>
        <p:spPr>
          <a:xfrm>
            <a:off x="6136114" y="5353687"/>
            <a:ext cx="1658679" cy="612648"/>
          </a:xfrm>
          <a:prstGeom prst="flowChartProcess">
            <a:avLst/>
          </a:prstGeom>
          <a:solidFill>
            <a:srgbClr val="FA8504"/>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t>IIS</a:t>
            </a:r>
          </a:p>
          <a:p>
            <a:pPr algn="ctr"/>
            <a:r>
              <a:rPr lang="nl-NL" sz="800" dirty="0"/>
              <a:t>Sub </a:t>
            </a:r>
            <a:r>
              <a:rPr lang="nl-NL" sz="800" dirty="0" err="1"/>
              <a:t>compnents</a:t>
            </a:r>
            <a:endParaRPr lang="nl-NL" sz="800" dirty="0"/>
          </a:p>
        </p:txBody>
      </p:sp>
      <p:sp>
        <p:nvSpPr>
          <p:cNvPr id="11" name="Stroomdiagram: Proces 12">
            <a:extLst>
              <a:ext uri="{FF2B5EF4-FFF2-40B4-BE49-F238E27FC236}">
                <a16:creationId xmlns:a16="http://schemas.microsoft.com/office/drawing/2014/main" id="{7009AA88-F16B-48AB-8763-FE98E1A903CB}"/>
              </a:ext>
            </a:extLst>
          </p:cNvPr>
          <p:cNvSpPr/>
          <p:nvPr/>
        </p:nvSpPr>
        <p:spPr>
          <a:xfrm>
            <a:off x="7895642" y="5367542"/>
            <a:ext cx="1658679" cy="612648"/>
          </a:xfrm>
          <a:prstGeom prst="flowChartProcess">
            <a:avLst/>
          </a:prstGeom>
          <a:solidFill>
            <a:srgbClr val="FA8504"/>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t>SQL</a:t>
            </a:r>
          </a:p>
        </p:txBody>
      </p:sp>
      <p:sp>
        <p:nvSpPr>
          <p:cNvPr id="12" name="Stroomdiagram: Proces 13">
            <a:extLst>
              <a:ext uri="{FF2B5EF4-FFF2-40B4-BE49-F238E27FC236}">
                <a16:creationId xmlns:a16="http://schemas.microsoft.com/office/drawing/2014/main" id="{4FE5C05C-0553-40C2-8001-5A59FDFE41A8}"/>
              </a:ext>
            </a:extLst>
          </p:cNvPr>
          <p:cNvSpPr/>
          <p:nvPr/>
        </p:nvSpPr>
        <p:spPr>
          <a:xfrm>
            <a:off x="2644769" y="4799503"/>
            <a:ext cx="1658679" cy="397595"/>
          </a:xfrm>
          <a:prstGeom prst="flowChartProcess">
            <a:avLst/>
          </a:prstGeom>
          <a:solidFill>
            <a:srgbClr val="FA8504"/>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t>Provider</a:t>
            </a:r>
          </a:p>
        </p:txBody>
      </p:sp>
      <p:sp>
        <p:nvSpPr>
          <p:cNvPr id="13" name="Stroomdiagram: Proces 15">
            <a:extLst>
              <a:ext uri="{FF2B5EF4-FFF2-40B4-BE49-F238E27FC236}">
                <a16:creationId xmlns:a16="http://schemas.microsoft.com/office/drawing/2014/main" id="{C3D72DC3-A380-4ADD-9A28-A5A336C8EFE9}"/>
              </a:ext>
            </a:extLst>
          </p:cNvPr>
          <p:cNvSpPr/>
          <p:nvPr/>
        </p:nvSpPr>
        <p:spPr>
          <a:xfrm>
            <a:off x="4390441" y="4799504"/>
            <a:ext cx="1658679" cy="397595"/>
          </a:xfrm>
          <a:prstGeom prst="flowChartProcess">
            <a:avLst/>
          </a:prstGeom>
          <a:solidFill>
            <a:srgbClr val="FA8504"/>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t>Provider</a:t>
            </a:r>
          </a:p>
        </p:txBody>
      </p:sp>
      <p:sp>
        <p:nvSpPr>
          <p:cNvPr id="14" name="Stroomdiagram: Proces 16">
            <a:extLst>
              <a:ext uri="{FF2B5EF4-FFF2-40B4-BE49-F238E27FC236}">
                <a16:creationId xmlns:a16="http://schemas.microsoft.com/office/drawing/2014/main" id="{D73AE5B2-E092-4CCD-BCB8-44C1AED31C50}"/>
              </a:ext>
            </a:extLst>
          </p:cNvPr>
          <p:cNvSpPr/>
          <p:nvPr/>
        </p:nvSpPr>
        <p:spPr>
          <a:xfrm>
            <a:off x="6136113" y="4813359"/>
            <a:ext cx="1658679" cy="397595"/>
          </a:xfrm>
          <a:prstGeom prst="flowChartProcess">
            <a:avLst/>
          </a:prstGeom>
          <a:solidFill>
            <a:srgbClr val="FA8504"/>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t>Provider</a:t>
            </a:r>
          </a:p>
        </p:txBody>
      </p:sp>
      <p:sp>
        <p:nvSpPr>
          <p:cNvPr id="15" name="Stroomdiagram: Proces 17">
            <a:extLst>
              <a:ext uri="{FF2B5EF4-FFF2-40B4-BE49-F238E27FC236}">
                <a16:creationId xmlns:a16="http://schemas.microsoft.com/office/drawing/2014/main" id="{83247745-967F-4B14-AA58-502A45CA39B4}"/>
              </a:ext>
            </a:extLst>
          </p:cNvPr>
          <p:cNvSpPr/>
          <p:nvPr/>
        </p:nvSpPr>
        <p:spPr>
          <a:xfrm>
            <a:off x="7895642" y="4799503"/>
            <a:ext cx="1658679" cy="397595"/>
          </a:xfrm>
          <a:prstGeom prst="flowChartProcess">
            <a:avLst/>
          </a:prstGeom>
          <a:solidFill>
            <a:srgbClr val="FA8504"/>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t>Provider</a:t>
            </a:r>
          </a:p>
        </p:txBody>
      </p:sp>
      <p:sp>
        <p:nvSpPr>
          <p:cNvPr id="16" name="Stroomdiagram: Proces 19">
            <a:extLst>
              <a:ext uri="{FF2B5EF4-FFF2-40B4-BE49-F238E27FC236}">
                <a16:creationId xmlns:a16="http://schemas.microsoft.com/office/drawing/2014/main" id="{85EB3B65-C395-4062-B852-2768FED9E97A}"/>
              </a:ext>
            </a:extLst>
          </p:cNvPr>
          <p:cNvSpPr/>
          <p:nvPr/>
        </p:nvSpPr>
        <p:spPr>
          <a:xfrm>
            <a:off x="6136113" y="3178483"/>
            <a:ext cx="1658679" cy="397595"/>
          </a:xfrm>
          <a:prstGeom prst="flowChartProcess">
            <a:avLst/>
          </a:prstGeom>
          <a:solidFill>
            <a:schemeClr val="accent6">
              <a:lumMod val="60000"/>
              <a:lumOff val="4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a:t>CIM</a:t>
            </a:r>
          </a:p>
        </p:txBody>
      </p:sp>
      <p:sp>
        <p:nvSpPr>
          <p:cNvPr id="17" name="PIJL-OMHOOG 20">
            <a:extLst>
              <a:ext uri="{FF2B5EF4-FFF2-40B4-BE49-F238E27FC236}">
                <a16:creationId xmlns:a16="http://schemas.microsoft.com/office/drawing/2014/main" id="{DBFA47DD-C690-4127-A112-43B83CC4ADCC}"/>
              </a:ext>
            </a:extLst>
          </p:cNvPr>
          <p:cNvSpPr/>
          <p:nvPr/>
        </p:nvSpPr>
        <p:spPr>
          <a:xfrm>
            <a:off x="6748614" y="2550856"/>
            <a:ext cx="484632" cy="521207"/>
          </a:xfrm>
          <a:prstGeom prst="upArrow">
            <a:avLst/>
          </a:prstGeom>
          <a:solidFill>
            <a:schemeClr val="accent3">
              <a:lumMod val="60000"/>
              <a:lumOff val="4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Stroomdiagram: Proces 21">
            <a:extLst>
              <a:ext uri="{FF2B5EF4-FFF2-40B4-BE49-F238E27FC236}">
                <a16:creationId xmlns:a16="http://schemas.microsoft.com/office/drawing/2014/main" id="{71EAF99D-CBA5-45FF-B539-98B6085867FC}"/>
              </a:ext>
            </a:extLst>
          </p:cNvPr>
          <p:cNvSpPr/>
          <p:nvPr/>
        </p:nvSpPr>
        <p:spPr>
          <a:xfrm>
            <a:off x="2644767" y="1986915"/>
            <a:ext cx="6902466" cy="397595"/>
          </a:xfrm>
          <a:prstGeom prst="flowChartProcess">
            <a:avLst/>
          </a:prstGeom>
          <a:solidFill>
            <a:schemeClr val="accent6">
              <a:lumMod val="7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a:t>WMI</a:t>
            </a:r>
          </a:p>
        </p:txBody>
      </p:sp>
    </p:spTree>
    <p:extLst>
      <p:ext uri="{BB962C8B-B14F-4D97-AF65-F5344CB8AC3E}">
        <p14:creationId xmlns:p14="http://schemas.microsoft.com/office/powerpoint/2010/main" val="80561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13"/>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14"/>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5E4634-01C4-443B-85AC-6B48DEDA444B}"/>
              </a:ext>
            </a:extLst>
          </p:cNvPr>
          <p:cNvSpPr>
            <a:spLocks noGrp="1"/>
          </p:cNvSpPr>
          <p:nvPr>
            <p:ph type="title"/>
          </p:nvPr>
        </p:nvSpPr>
        <p:spPr/>
        <p:txBody>
          <a:bodyPr/>
          <a:lstStyle/>
          <a:p>
            <a:r>
              <a:rPr lang="nl-NL" dirty="0" err="1"/>
              <a:t>Wmi</a:t>
            </a:r>
            <a:r>
              <a:rPr lang="nl-NL" dirty="0"/>
              <a:t> &amp; </a:t>
            </a:r>
            <a:r>
              <a:rPr lang="nl-NL" dirty="0" err="1"/>
              <a:t>POwershell</a:t>
            </a:r>
            <a:endParaRPr lang="nl-NL" dirty="0"/>
          </a:p>
        </p:txBody>
      </p:sp>
      <p:sp>
        <p:nvSpPr>
          <p:cNvPr id="3" name="Tijdelijke aanduiding voor inhoud 2">
            <a:extLst>
              <a:ext uri="{FF2B5EF4-FFF2-40B4-BE49-F238E27FC236}">
                <a16:creationId xmlns:a16="http://schemas.microsoft.com/office/drawing/2014/main" id="{C527AE86-9373-4C3F-BCC1-0AD7974CF8BE}"/>
              </a:ext>
            </a:extLst>
          </p:cNvPr>
          <p:cNvSpPr>
            <a:spLocks noGrp="1"/>
          </p:cNvSpPr>
          <p:nvPr>
            <p:ph idx="1"/>
          </p:nvPr>
        </p:nvSpPr>
        <p:spPr/>
        <p:txBody>
          <a:bodyPr>
            <a:normAutofit fontScale="85000" lnSpcReduction="20000"/>
          </a:bodyPr>
          <a:lstStyle/>
          <a:p>
            <a:pPr marL="0" indent="0">
              <a:buNone/>
            </a:pPr>
            <a:r>
              <a:rPr lang="nl-NL" dirty="0" err="1"/>
              <a:t>Cmdlet</a:t>
            </a:r>
            <a:r>
              <a:rPr lang="nl-NL" dirty="0"/>
              <a:t>:			Get-</a:t>
            </a:r>
            <a:r>
              <a:rPr lang="nl-NL" dirty="0" err="1"/>
              <a:t>WmiObject</a:t>
            </a:r>
            <a:endParaRPr lang="nl-NL" dirty="0"/>
          </a:p>
          <a:p>
            <a:pPr marL="0" indent="0">
              <a:buNone/>
            </a:pPr>
            <a:endParaRPr lang="nl-NL" dirty="0"/>
          </a:p>
          <a:p>
            <a:pPr marL="0" indent="0">
              <a:buNone/>
            </a:pPr>
            <a:r>
              <a:rPr lang="nl-NL" dirty="0"/>
              <a:t>Options:</a:t>
            </a:r>
          </a:p>
          <a:p>
            <a:r>
              <a:rPr lang="nl-NL" dirty="0"/>
              <a:t>-Class				&lt;</a:t>
            </a:r>
            <a:r>
              <a:rPr lang="nl-NL" dirty="0" err="1"/>
              <a:t>Mandatory</a:t>
            </a:r>
            <a:r>
              <a:rPr lang="nl-NL" dirty="0"/>
              <a:t>&gt;</a:t>
            </a:r>
          </a:p>
          <a:p>
            <a:r>
              <a:rPr lang="nl-NL" dirty="0"/>
              <a:t>-</a:t>
            </a:r>
            <a:r>
              <a:rPr lang="nl-NL" dirty="0" err="1"/>
              <a:t>Namespace</a:t>
            </a:r>
            <a:r>
              <a:rPr lang="nl-NL" dirty="0"/>
              <a:t> 		Default: ROOT\CIMv2</a:t>
            </a:r>
          </a:p>
          <a:p>
            <a:r>
              <a:rPr lang="nl-NL" dirty="0"/>
              <a:t>-Filter				Wildcard: %  (Niet *)</a:t>
            </a:r>
          </a:p>
          <a:p>
            <a:r>
              <a:rPr lang="nl-NL" dirty="0"/>
              <a:t>-</a:t>
            </a:r>
            <a:r>
              <a:rPr lang="nl-NL" dirty="0" err="1"/>
              <a:t>ComputerName</a:t>
            </a:r>
            <a:r>
              <a:rPr lang="nl-NL" dirty="0"/>
              <a:t>		</a:t>
            </a:r>
          </a:p>
          <a:p>
            <a:r>
              <a:rPr lang="nl-NL" dirty="0"/>
              <a:t>-Property			</a:t>
            </a:r>
          </a:p>
          <a:p>
            <a:r>
              <a:rPr lang="nl-NL" dirty="0"/>
              <a:t>-List			</a:t>
            </a:r>
          </a:p>
        </p:txBody>
      </p:sp>
      <p:sp>
        <p:nvSpPr>
          <p:cNvPr id="4" name="Tijdelijke aanduiding voor datum 3">
            <a:extLst>
              <a:ext uri="{FF2B5EF4-FFF2-40B4-BE49-F238E27FC236}">
                <a16:creationId xmlns:a16="http://schemas.microsoft.com/office/drawing/2014/main" id="{125B8539-6BFA-4038-95B7-DA0BAF145A19}"/>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DCF973FE-B013-4483-BE66-642FCB9DE942}"/>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B6202B53-7423-48CE-A000-B206FDFC888A}"/>
              </a:ext>
            </a:extLst>
          </p:cNvPr>
          <p:cNvSpPr>
            <a:spLocks noGrp="1"/>
          </p:cNvSpPr>
          <p:nvPr>
            <p:ph type="sldNum" sz="quarter" idx="12"/>
          </p:nvPr>
        </p:nvSpPr>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26733096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92F696C2-029D-4AFF-A930-FB4840D877A2}"/>
              </a:ext>
            </a:extLst>
          </p:cNvPr>
          <p:cNvSpPr>
            <a:spLocks noGrp="1"/>
          </p:cNvSpPr>
          <p:nvPr>
            <p:ph idx="1"/>
          </p:nvPr>
        </p:nvSpPr>
        <p:spPr/>
        <p:txBody>
          <a:bodyPr/>
          <a:lstStyle/>
          <a:p>
            <a:endParaRPr lang="nl-NL" sz="1400" dirty="0"/>
          </a:p>
          <a:p>
            <a:r>
              <a:rPr lang="nl-NL" dirty="0"/>
              <a:t>Welke WMI Class kan gebruikt worden om een IP adres van een </a:t>
            </a:r>
            <a:r>
              <a:rPr lang="nl-NL" i="1" dirty="0" err="1"/>
              <a:t>network</a:t>
            </a:r>
            <a:r>
              <a:rPr lang="nl-NL" dirty="0"/>
              <a:t> </a:t>
            </a:r>
            <a:r>
              <a:rPr lang="nl-NL" i="1" dirty="0"/>
              <a:t>adapter</a:t>
            </a:r>
            <a:r>
              <a:rPr lang="nl-NL" dirty="0"/>
              <a:t> uit te lezen? Heeft deze class een methode om de DHCP lease vrij te geven?</a:t>
            </a:r>
          </a:p>
          <a:p>
            <a:r>
              <a:rPr lang="nl-NL" dirty="0"/>
              <a:t>Query een lijst van </a:t>
            </a:r>
            <a:r>
              <a:rPr lang="nl-NL" dirty="0" err="1"/>
              <a:t>hotfixes</a:t>
            </a:r>
            <a:r>
              <a:rPr lang="nl-NL" dirty="0"/>
              <a:t> met WMI. Hint: Microsoft refereert hierna als: </a:t>
            </a:r>
            <a:r>
              <a:rPr lang="nl-NL" i="1" dirty="0" err="1"/>
              <a:t>quick</a:t>
            </a:r>
            <a:r>
              <a:rPr lang="nl-NL" i="1" dirty="0"/>
              <a:t> fix engineering. </a:t>
            </a:r>
            <a:r>
              <a:rPr lang="nl-NL" dirty="0"/>
              <a:t>Is er een verschil met Get-</a:t>
            </a:r>
            <a:r>
              <a:rPr lang="nl-NL" dirty="0" err="1"/>
              <a:t>HotFix</a:t>
            </a:r>
            <a:r>
              <a:rPr lang="nl-NL" dirty="0"/>
              <a:t>?</a:t>
            </a:r>
          </a:p>
          <a:p>
            <a:r>
              <a:rPr lang="nl-NL" dirty="0"/>
              <a:t>Maak een tabel die de volgende informatie laat zien: computer naam, Operating System </a:t>
            </a:r>
            <a:r>
              <a:rPr lang="nl-NL" dirty="0" err="1"/>
              <a:t>Description</a:t>
            </a:r>
            <a:r>
              <a:rPr lang="nl-NL" dirty="0"/>
              <a:t> (</a:t>
            </a:r>
            <a:r>
              <a:rPr lang="nl-NL" dirty="0" err="1"/>
              <a:t>caption</a:t>
            </a:r>
            <a:r>
              <a:rPr lang="nl-NL" dirty="0"/>
              <a:t>), OS </a:t>
            </a:r>
            <a:r>
              <a:rPr lang="nl-NL" dirty="0" err="1"/>
              <a:t>Build</a:t>
            </a:r>
            <a:r>
              <a:rPr lang="nl-NL" dirty="0"/>
              <a:t> </a:t>
            </a:r>
            <a:r>
              <a:rPr lang="nl-NL" dirty="0" err="1"/>
              <a:t>number</a:t>
            </a:r>
            <a:r>
              <a:rPr lang="nl-NL" dirty="0"/>
              <a:t> en BIOS </a:t>
            </a:r>
            <a:r>
              <a:rPr lang="nl-NL" dirty="0" err="1"/>
              <a:t>serial</a:t>
            </a:r>
            <a:r>
              <a:rPr lang="nl-NL" dirty="0"/>
              <a:t> nummer</a:t>
            </a:r>
            <a:endParaRPr lang="nl-NL" i="1" dirty="0"/>
          </a:p>
          <a:p>
            <a:pPr>
              <a:buNone/>
            </a:pPr>
            <a:endParaRPr lang="nl-NL" dirty="0"/>
          </a:p>
          <a:p>
            <a:endParaRPr lang="nl-NL" dirty="0"/>
          </a:p>
        </p:txBody>
      </p:sp>
      <p:sp>
        <p:nvSpPr>
          <p:cNvPr id="4" name="Tijdelijke aanduiding voor datum 3">
            <a:extLst>
              <a:ext uri="{FF2B5EF4-FFF2-40B4-BE49-F238E27FC236}">
                <a16:creationId xmlns:a16="http://schemas.microsoft.com/office/drawing/2014/main" id="{0D69B6C0-BFA6-4114-844F-61740FFB86CB}"/>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79E1E887-59F1-41A0-9A4F-E95AC15EE071}"/>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F777F9C2-22A4-4E7F-9B05-CCC12283DB2B}"/>
              </a:ext>
            </a:extLst>
          </p:cNvPr>
          <p:cNvSpPr>
            <a:spLocks noGrp="1"/>
          </p:cNvSpPr>
          <p:nvPr>
            <p:ph type="sldNum" sz="quarter" idx="12"/>
          </p:nvPr>
        </p:nvSpPr>
        <p:spPr/>
        <p:txBody>
          <a:bodyPr/>
          <a:lstStyle/>
          <a:p>
            <a:fld id="{D57F1E4F-1CFF-5643-939E-217C01CDF565}" type="slidenum">
              <a:rPr lang="en-US" smtClean="0"/>
              <a:pPr/>
              <a:t>58</a:t>
            </a:fld>
            <a:endParaRPr lang="en-US" dirty="0"/>
          </a:p>
        </p:txBody>
      </p:sp>
      <p:sp>
        <p:nvSpPr>
          <p:cNvPr id="7" name="Titel 6">
            <a:extLst>
              <a:ext uri="{FF2B5EF4-FFF2-40B4-BE49-F238E27FC236}">
                <a16:creationId xmlns:a16="http://schemas.microsoft.com/office/drawing/2014/main" id="{2B19D9C2-468F-40C1-8C63-3F30BA2950D4}"/>
              </a:ext>
            </a:extLst>
          </p:cNvPr>
          <p:cNvSpPr>
            <a:spLocks noGrp="1"/>
          </p:cNvSpPr>
          <p:nvPr>
            <p:ph type="title"/>
          </p:nvPr>
        </p:nvSpPr>
        <p:spPr>
          <a:xfrm>
            <a:off x="1141413" y="1100435"/>
            <a:ext cx="4241867" cy="923330"/>
          </a:xfrm>
          <a:prstGeom prst="rect">
            <a:avLst/>
          </a:prstGeom>
          <a:noFill/>
        </p:spPr>
        <p:txBody>
          <a:bodyPr wrap="none" lIns="91440" tIns="45720" rIns="91440" bIns="45720">
            <a:spAutoFit/>
          </a:bodyPr>
          <a:lstStyle/>
          <a:p>
            <a:r>
              <a:rPr lang="nl-N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opdrachten</a:t>
            </a:r>
          </a:p>
        </p:txBody>
      </p:sp>
    </p:spTree>
    <p:extLst>
      <p:ext uri="{BB962C8B-B14F-4D97-AF65-F5344CB8AC3E}">
        <p14:creationId xmlns:p14="http://schemas.microsoft.com/office/powerpoint/2010/main" val="38797749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9F2E2B-D7DE-42BD-9D34-B239DC9F2679}"/>
              </a:ext>
            </a:extLst>
          </p:cNvPr>
          <p:cNvSpPr>
            <a:spLocks noGrp="1"/>
          </p:cNvSpPr>
          <p:nvPr>
            <p:ph type="title"/>
          </p:nvPr>
        </p:nvSpPr>
        <p:spPr/>
        <p:txBody>
          <a:bodyPr/>
          <a:lstStyle/>
          <a:p>
            <a:r>
              <a:rPr lang="nl-NL" dirty="0" err="1"/>
              <a:t>Remoting</a:t>
            </a:r>
            <a:endParaRPr lang="nl-NL" dirty="0"/>
          </a:p>
        </p:txBody>
      </p:sp>
      <p:sp>
        <p:nvSpPr>
          <p:cNvPr id="3" name="Tijdelijke aanduiding voor inhoud 2">
            <a:extLst>
              <a:ext uri="{FF2B5EF4-FFF2-40B4-BE49-F238E27FC236}">
                <a16:creationId xmlns:a16="http://schemas.microsoft.com/office/drawing/2014/main" id="{051B6AA4-ABEC-4DDF-93F5-445D247459AA}"/>
              </a:ext>
            </a:extLst>
          </p:cNvPr>
          <p:cNvSpPr>
            <a:spLocks noGrp="1"/>
          </p:cNvSpPr>
          <p:nvPr>
            <p:ph idx="1"/>
          </p:nvPr>
        </p:nvSpPr>
        <p:spPr/>
        <p:txBody>
          <a:bodyPr>
            <a:normAutofit fontScale="62500" lnSpcReduction="20000"/>
          </a:bodyPr>
          <a:lstStyle/>
          <a:p>
            <a:r>
              <a:rPr lang="nl-NL" dirty="0"/>
              <a:t>Windows management Instrumentation (WMI)</a:t>
            </a:r>
          </a:p>
          <a:p>
            <a:pPr lvl="1"/>
            <a:r>
              <a:rPr lang="nl-NL" sz="2000" dirty="0"/>
              <a:t>Gebruikt </a:t>
            </a:r>
            <a:r>
              <a:rPr lang="nl-NL" sz="2000" dirty="0" err="1"/>
              <a:t>RPC's</a:t>
            </a:r>
            <a:r>
              <a:rPr lang="nl-NL" sz="2000" dirty="0"/>
              <a:t> voor communicatie</a:t>
            </a:r>
          </a:p>
          <a:p>
            <a:pPr lvl="1"/>
            <a:r>
              <a:rPr lang="nl-NL" sz="2000" dirty="0"/>
              <a:t>Primair voor het ontvangen van management info</a:t>
            </a:r>
            <a:endParaRPr lang="nl-NL" dirty="0"/>
          </a:p>
          <a:p>
            <a:r>
              <a:rPr lang="nl-NL" dirty="0"/>
              <a:t>De -computer parameter</a:t>
            </a:r>
          </a:p>
          <a:p>
            <a:pPr lvl="1"/>
            <a:r>
              <a:rPr lang="nl-NL" sz="2000" dirty="0"/>
              <a:t>bv Get-service </a:t>
            </a:r>
            <a:r>
              <a:rPr lang="nl-NL" sz="2000" dirty="0" err="1"/>
              <a:t>and</a:t>
            </a:r>
            <a:r>
              <a:rPr lang="nl-NL" sz="2000" dirty="0"/>
              <a:t> Get-</a:t>
            </a:r>
            <a:r>
              <a:rPr lang="nl-NL" sz="2000" dirty="0" err="1"/>
              <a:t>Process</a:t>
            </a:r>
            <a:endParaRPr lang="nl-NL" sz="2000" dirty="0"/>
          </a:p>
          <a:p>
            <a:pPr lvl="1"/>
            <a:r>
              <a:rPr lang="nl-NL" sz="2000" dirty="0"/>
              <a:t>gebruikt onderliggende technologie voor communicatie</a:t>
            </a:r>
          </a:p>
          <a:p>
            <a:pPr lvl="1"/>
            <a:r>
              <a:rPr lang="nl-NL" sz="2000" dirty="0"/>
              <a:t>Alleen beschikbaar op een paar </a:t>
            </a:r>
            <a:r>
              <a:rPr lang="nl-NL" sz="2000" dirty="0" err="1"/>
              <a:t>cmdlets</a:t>
            </a:r>
            <a:endParaRPr lang="nl-NL" sz="2000" dirty="0"/>
          </a:p>
          <a:p>
            <a:r>
              <a:rPr lang="nl-NL" dirty="0"/>
              <a:t>Powershell </a:t>
            </a:r>
            <a:r>
              <a:rPr lang="nl-NL" dirty="0" err="1"/>
              <a:t>Remoting</a:t>
            </a:r>
            <a:endParaRPr lang="nl-NL" dirty="0"/>
          </a:p>
          <a:p>
            <a:pPr lvl="1"/>
            <a:r>
              <a:rPr lang="nl-NL" sz="2000" dirty="0"/>
              <a:t>generiek, goed voor alle </a:t>
            </a:r>
            <a:r>
              <a:rPr lang="nl-NL" sz="2000" dirty="0" err="1"/>
              <a:t>comando's</a:t>
            </a:r>
            <a:endParaRPr lang="nl-NL" sz="2000" dirty="0"/>
          </a:p>
          <a:p>
            <a:pPr lvl="1"/>
            <a:r>
              <a:rPr lang="nl-NL" sz="2000" dirty="0"/>
              <a:t>Gebruikt </a:t>
            </a:r>
            <a:r>
              <a:rPr lang="nl-NL" sz="2000" dirty="0" err="1"/>
              <a:t>WinRM</a:t>
            </a:r>
            <a:r>
              <a:rPr lang="nl-NL" sz="2000" dirty="0"/>
              <a:t> /WS-man voor communicatie</a:t>
            </a:r>
          </a:p>
          <a:p>
            <a:pPr lvl="1"/>
            <a:r>
              <a:rPr lang="nl-NL" sz="2000" dirty="0"/>
              <a:t>De nieuwe standaard</a:t>
            </a:r>
            <a:endParaRPr lang="nl-NL" dirty="0"/>
          </a:p>
          <a:p>
            <a:endParaRPr lang="nl-NL" dirty="0"/>
          </a:p>
        </p:txBody>
      </p:sp>
      <p:sp>
        <p:nvSpPr>
          <p:cNvPr id="4" name="Tijdelijke aanduiding voor datum 3">
            <a:extLst>
              <a:ext uri="{FF2B5EF4-FFF2-40B4-BE49-F238E27FC236}">
                <a16:creationId xmlns:a16="http://schemas.microsoft.com/office/drawing/2014/main" id="{DFC1D67C-14CF-475C-B6DE-319DDC5EA192}"/>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B2F63E94-D5BE-4954-9832-4BBF66B74EE5}"/>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6521957E-33C0-46FD-8929-A98D466773E8}"/>
              </a:ext>
            </a:extLst>
          </p:cNvPr>
          <p:cNvSpPr>
            <a:spLocks noGrp="1"/>
          </p:cNvSpPr>
          <p:nvPr>
            <p:ph type="sldNum" sz="quarter" idx="12"/>
          </p:nvPr>
        </p:nvSpPr>
        <p:spPr/>
        <p:txBody>
          <a:bodyPr/>
          <a:lstStyle/>
          <a:p>
            <a:fld id="{D57F1E4F-1CFF-5643-939E-217C01CDF565}" type="slidenum">
              <a:rPr lang="en-US" smtClean="0"/>
              <a:pPr/>
              <a:t>59</a:t>
            </a:fld>
            <a:endParaRPr lang="en-US" dirty="0"/>
          </a:p>
        </p:txBody>
      </p:sp>
    </p:spTree>
    <p:extLst>
      <p:ext uri="{BB962C8B-B14F-4D97-AF65-F5344CB8AC3E}">
        <p14:creationId xmlns:p14="http://schemas.microsoft.com/office/powerpoint/2010/main" val="3192337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8D7215-160B-415B-AEB9-61BE87C5B8DD}"/>
              </a:ext>
            </a:extLst>
          </p:cNvPr>
          <p:cNvSpPr>
            <a:spLocks noGrp="1"/>
          </p:cNvSpPr>
          <p:nvPr>
            <p:ph type="title"/>
          </p:nvPr>
        </p:nvSpPr>
        <p:spPr/>
        <p:txBody>
          <a:bodyPr/>
          <a:lstStyle/>
          <a:p>
            <a:r>
              <a:rPr lang="nl-NL" dirty="0"/>
              <a:t>Basis : </a:t>
            </a:r>
            <a:r>
              <a:rPr lang="nl-NL" dirty="0" err="1"/>
              <a:t>CmdLets</a:t>
            </a:r>
            <a:r>
              <a:rPr lang="nl-NL" dirty="0"/>
              <a:t> </a:t>
            </a:r>
            <a:r>
              <a:rPr lang="nl-NL" dirty="0" err="1"/>
              <a:t>and</a:t>
            </a:r>
            <a:r>
              <a:rPr lang="nl-NL" dirty="0"/>
              <a:t> </a:t>
            </a:r>
            <a:r>
              <a:rPr lang="nl-NL" dirty="0" err="1"/>
              <a:t>Aliases</a:t>
            </a:r>
            <a:endParaRPr lang="nl-NL" dirty="0"/>
          </a:p>
        </p:txBody>
      </p:sp>
      <p:sp>
        <p:nvSpPr>
          <p:cNvPr id="4" name="Tijdelijke aanduiding voor datum 3">
            <a:extLst>
              <a:ext uri="{FF2B5EF4-FFF2-40B4-BE49-F238E27FC236}">
                <a16:creationId xmlns:a16="http://schemas.microsoft.com/office/drawing/2014/main" id="{64A17FF2-77E6-40EF-A96F-97BE0A6757D3}"/>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C2335684-FAE3-4F77-92AC-F4C4D0B4CC2B}"/>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C4427AE5-5FEC-47F7-915A-DF574619AFE8}"/>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7" name="TextBox 1">
            <a:extLst>
              <a:ext uri="{FF2B5EF4-FFF2-40B4-BE49-F238E27FC236}">
                <a16:creationId xmlns:a16="http://schemas.microsoft.com/office/drawing/2014/main" id="{6F9390B8-149F-43F2-BFED-9270622EC18D}"/>
              </a:ext>
            </a:extLst>
          </p:cNvPr>
          <p:cNvSpPr txBox="1"/>
          <p:nvPr/>
        </p:nvSpPr>
        <p:spPr>
          <a:xfrm>
            <a:off x="1493133" y="3008004"/>
            <a:ext cx="7549188" cy="2783196"/>
          </a:xfrm>
          <a:prstGeom prst="rect">
            <a:avLst/>
          </a:prstGeom>
          <a:noFill/>
        </p:spPr>
        <p:txBody>
          <a:bodyPr wrap="square" lIns="36000" tIns="36000" rIns="36000" bIns="36000" rtlCol="0">
            <a:noAutofit/>
          </a:bodyPr>
          <a:lstStyle/>
          <a:p>
            <a:pPr>
              <a:defRPr/>
            </a:pPr>
            <a:r>
              <a:rPr lang="nl-NL" b="1" dirty="0">
                <a:solidFill>
                  <a:srgbClr val="FF7053"/>
                </a:solidFill>
              </a:rPr>
              <a:t>Alias		CMdlet</a:t>
            </a:r>
          </a:p>
          <a:p>
            <a:pPr>
              <a:defRPr/>
            </a:pPr>
            <a:r>
              <a:rPr lang="nl-NL" b="1" dirty="0"/>
              <a:t> </a:t>
            </a:r>
            <a:r>
              <a:rPr lang="nl-NL" dirty="0"/>
              <a:t>dir, ls		Get-ChildItem</a:t>
            </a:r>
          </a:p>
          <a:p>
            <a:pPr>
              <a:defRPr/>
            </a:pPr>
            <a:r>
              <a:rPr lang="nl-NL" dirty="0"/>
              <a:t> copy, cp	Copy-Item</a:t>
            </a:r>
          </a:p>
          <a:p>
            <a:pPr>
              <a:defRPr/>
            </a:pPr>
            <a:r>
              <a:rPr lang="nl-NL" dirty="0"/>
              <a:t> dir /s 		dir –recurse</a:t>
            </a:r>
          </a:p>
          <a:p>
            <a:pPr>
              <a:defRPr/>
            </a:pPr>
            <a:endParaRPr lang="nl-NL" b="1" dirty="0">
              <a:solidFill>
                <a:schemeClr val="bg1"/>
              </a:solidFill>
            </a:endParaRPr>
          </a:p>
          <a:p>
            <a:pPr>
              <a:lnSpc>
                <a:spcPts val="2400"/>
              </a:lnSpc>
            </a:pPr>
            <a:endParaRPr lang="en-US" b="1" dirty="0">
              <a:solidFill>
                <a:schemeClr val="bg1"/>
              </a:solidFill>
            </a:endParaRPr>
          </a:p>
          <a:p>
            <a:pPr>
              <a:lnSpc>
                <a:spcPts val="2400"/>
              </a:lnSpc>
            </a:pPr>
            <a:r>
              <a:rPr lang="en-US" b="1" dirty="0" err="1">
                <a:solidFill>
                  <a:srgbClr val="FF7053"/>
                </a:solidFill>
              </a:rPr>
              <a:t>Naamgeving</a:t>
            </a:r>
            <a:r>
              <a:rPr lang="en-US" b="1" dirty="0">
                <a:solidFill>
                  <a:srgbClr val="FF7053"/>
                </a:solidFill>
              </a:rPr>
              <a:t>: </a:t>
            </a:r>
            <a:r>
              <a:rPr lang="en-US" b="1" dirty="0">
                <a:solidFill>
                  <a:schemeClr val="bg1"/>
                </a:solidFill>
              </a:rPr>
              <a:t>	</a:t>
            </a:r>
            <a:r>
              <a:rPr lang="en-US" b="1" dirty="0" err="1"/>
              <a:t>Werkwoord-Zelfstandig</a:t>
            </a:r>
            <a:r>
              <a:rPr lang="en-US" b="1" dirty="0"/>
              <a:t> </a:t>
            </a:r>
            <a:r>
              <a:rPr lang="en-US" b="1" dirty="0" err="1"/>
              <a:t>naamwoord</a:t>
            </a:r>
            <a:r>
              <a:rPr lang="en-US" b="1" dirty="0"/>
              <a:t>  (Verb-Noun)</a:t>
            </a:r>
          </a:p>
          <a:p>
            <a:pPr>
              <a:lnSpc>
                <a:spcPts val="2400"/>
              </a:lnSpc>
            </a:pPr>
            <a:endParaRPr lang="nl-NL" dirty="0">
              <a:solidFill>
                <a:schemeClr val="bg1"/>
              </a:solidFill>
            </a:endParaRPr>
          </a:p>
        </p:txBody>
      </p:sp>
      <p:pic>
        <p:nvPicPr>
          <p:cNvPr id="8" name="Picture 9">
            <a:extLst>
              <a:ext uri="{FF2B5EF4-FFF2-40B4-BE49-F238E27FC236}">
                <a16:creationId xmlns:a16="http://schemas.microsoft.com/office/drawing/2014/main" id="{F824B23C-BB3C-4039-BCD2-5F79E60631A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4095" y="2200092"/>
            <a:ext cx="4326309" cy="2342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a:extLst>
              <a:ext uri="{FF2B5EF4-FFF2-40B4-BE49-F238E27FC236}">
                <a16:creationId xmlns:a16="http://schemas.microsoft.com/office/drawing/2014/main" id="{106B78EF-78D2-405C-A6D7-DB6DA77912DD}"/>
              </a:ext>
            </a:extLst>
          </p:cNvPr>
          <p:cNvPicPr>
            <a:picLocks noChangeAspect="1"/>
          </p:cNvPicPr>
          <p:nvPr/>
        </p:nvPicPr>
        <p:blipFill>
          <a:blip r:embed="rId3"/>
          <a:stretch>
            <a:fillRect/>
          </a:stretch>
        </p:blipFill>
        <p:spPr>
          <a:xfrm>
            <a:off x="1519311" y="5260962"/>
            <a:ext cx="7658471" cy="260755"/>
          </a:xfrm>
          <a:prstGeom prst="rect">
            <a:avLst/>
          </a:prstGeom>
        </p:spPr>
      </p:pic>
    </p:spTree>
    <p:extLst>
      <p:ext uri="{BB962C8B-B14F-4D97-AF65-F5344CB8AC3E}">
        <p14:creationId xmlns:p14="http://schemas.microsoft.com/office/powerpoint/2010/main" val="297275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7A36A3-65E1-4D18-B0B0-9BE66794CCBE}"/>
              </a:ext>
            </a:extLst>
          </p:cNvPr>
          <p:cNvSpPr>
            <a:spLocks noGrp="1"/>
          </p:cNvSpPr>
          <p:nvPr>
            <p:ph type="title"/>
          </p:nvPr>
        </p:nvSpPr>
        <p:spPr/>
        <p:txBody>
          <a:bodyPr/>
          <a:lstStyle/>
          <a:p>
            <a:r>
              <a:rPr lang="nl-NL" dirty="0" err="1"/>
              <a:t>Remoting</a:t>
            </a:r>
            <a:r>
              <a:rPr lang="nl-NL" dirty="0"/>
              <a:t> </a:t>
            </a:r>
          </a:p>
        </p:txBody>
      </p:sp>
      <p:sp>
        <p:nvSpPr>
          <p:cNvPr id="3" name="Tijdelijke aanduiding voor inhoud 2">
            <a:extLst>
              <a:ext uri="{FF2B5EF4-FFF2-40B4-BE49-F238E27FC236}">
                <a16:creationId xmlns:a16="http://schemas.microsoft.com/office/drawing/2014/main" id="{4A8F7908-9BC3-43B6-8A33-2733990E1F2F}"/>
              </a:ext>
            </a:extLst>
          </p:cNvPr>
          <p:cNvSpPr>
            <a:spLocks noGrp="1"/>
          </p:cNvSpPr>
          <p:nvPr>
            <p:ph idx="1"/>
          </p:nvPr>
        </p:nvSpPr>
        <p:spPr/>
        <p:txBody>
          <a:bodyPr/>
          <a:lstStyle/>
          <a:p>
            <a:r>
              <a:rPr lang="nl-NL" dirty="0"/>
              <a:t>WS-MAN</a:t>
            </a:r>
          </a:p>
          <a:p>
            <a:r>
              <a:rPr lang="nl-NL" dirty="0" err="1"/>
              <a:t>WinRM</a:t>
            </a:r>
            <a:endParaRPr lang="nl-NL" dirty="0"/>
          </a:p>
          <a:p>
            <a:r>
              <a:rPr lang="nl-NL" dirty="0"/>
              <a:t>Enter/Exit-</a:t>
            </a:r>
            <a:r>
              <a:rPr lang="nl-NL" dirty="0" err="1"/>
              <a:t>PSSession</a:t>
            </a:r>
            <a:endParaRPr lang="nl-NL" dirty="0"/>
          </a:p>
          <a:p>
            <a:r>
              <a:rPr lang="nl-NL" dirty="0" err="1"/>
              <a:t>Invoke-Command</a:t>
            </a:r>
            <a:endParaRPr lang="nl-NL" dirty="0"/>
          </a:p>
          <a:p>
            <a:r>
              <a:rPr lang="nl-NL" dirty="0"/>
              <a:t>Lokale vs. Remote Commando’s</a:t>
            </a:r>
          </a:p>
          <a:p>
            <a:endParaRPr lang="nl-NL" dirty="0"/>
          </a:p>
        </p:txBody>
      </p:sp>
      <p:sp>
        <p:nvSpPr>
          <p:cNvPr id="4" name="Tijdelijke aanduiding voor datum 3">
            <a:extLst>
              <a:ext uri="{FF2B5EF4-FFF2-40B4-BE49-F238E27FC236}">
                <a16:creationId xmlns:a16="http://schemas.microsoft.com/office/drawing/2014/main" id="{E9406B86-30DA-4566-8DA3-B0751106B57B}"/>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4AD9C21D-C305-4B1F-971D-DC83D80614BB}"/>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F7483DCA-76EB-46ED-8F64-02410B7663E0}"/>
              </a:ext>
            </a:extLst>
          </p:cNvPr>
          <p:cNvSpPr>
            <a:spLocks noGrp="1"/>
          </p:cNvSpPr>
          <p:nvPr>
            <p:ph type="sldNum" sz="quarter" idx="12"/>
          </p:nvPr>
        </p:nvSpPr>
        <p:spPr/>
        <p:txBody>
          <a:bodyPr/>
          <a:lstStyle/>
          <a:p>
            <a:fld id="{D57F1E4F-1CFF-5643-939E-217C01CDF565}" type="slidenum">
              <a:rPr lang="en-US" smtClean="0"/>
              <a:pPr/>
              <a:t>60</a:t>
            </a:fld>
            <a:endParaRPr lang="en-US" dirty="0"/>
          </a:p>
        </p:txBody>
      </p:sp>
      <p:sp>
        <p:nvSpPr>
          <p:cNvPr id="8" name="Rounded Rectangle 3">
            <a:extLst>
              <a:ext uri="{FF2B5EF4-FFF2-40B4-BE49-F238E27FC236}">
                <a16:creationId xmlns:a16="http://schemas.microsoft.com/office/drawing/2014/main" id="{9D1293BA-AE95-4112-AAA0-ED9BC2FD33FA}"/>
              </a:ext>
            </a:extLst>
          </p:cNvPr>
          <p:cNvSpPr/>
          <p:nvPr/>
        </p:nvSpPr>
        <p:spPr>
          <a:xfrm>
            <a:off x="5920240" y="878428"/>
            <a:ext cx="6119515" cy="31513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r>
              <a:rPr lang="en-US" dirty="0">
                <a:solidFill>
                  <a:schemeClr val="tx1"/>
                </a:solidFill>
              </a:rPr>
              <a:t>    Remote Computer</a:t>
            </a:r>
            <a:endParaRPr lang="nl-NL" dirty="0">
              <a:solidFill>
                <a:schemeClr val="tx1"/>
              </a:solidFill>
            </a:endParaRPr>
          </a:p>
        </p:txBody>
      </p:sp>
      <p:sp>
        <p:nvSpPr>
          <p:cNvPr id="9" name="Rounded Rectangle 4">
            <a:extLst>
              <a:ext uri="{FF2B5EF4-FFF2-40B4-BE49-F238E27FC236}">
                <a16:creationId xmlns:a16="http://schemas.microsoft.com/office/drawing/2014/main" id="{36CF2C68-B661-41A8-818A-28B7CD543D1D}"/>
              </a:ext>
            </a:extLst>
          </p:cNvPr>
          <p:cNvSpPr/>
          <p:nvPr/>
        </p:nvSpPr>
        <p:spPr>
          <a:xfrm>
            <a:off x="5920240" y="4870177"/>
            <a:ext cx="6119515" cy="97118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r>
              <a:rPr lang="en-US" dirty="0">
                <a:solidFill>
                  <a:schemeClr val="tx1"/>
                </a:solidFill>
              </a:rPr>
              <a:t>     Eigen Computer</a:t>
            </a:r>
            <a:endParaRPr lang="nl-NL" dirty="0">
              <a:solidFill>
                <a:schemeClr val="tx1"/>
              </a:solidFill>
            </a:endParaRPr>
          </a:p>
        </p:txBody>
      </p:sp>
      <p:sp>
        <p:nvSpPr>
          <p:cNvPr id="10" name="Rectangle 5">
            <a:extLst>
              <a:ext uri="{FF2B5EF4-FFF2-40B4-BE49-F238E27FC236}">
                <a16:creationId xmlns:a16="http://schemas.microsoft.com/office/drawing/2014/main" id="{B20C1784-1C57-4EBC-8070-ED6AC3064562}"/>
              </a:ext>
            </a:extLst>
          </p:cNvPr>
          <p:cNvSpPr/>
          <p:nvPr/>
        </p:nvSpPr>
        <p:spPr>
          <a:xfrm>
            <a:off x="10075653" y="5031680"/>
            <a:ext cx="1815984" cy="57372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Powershell.exe</a:t>
            </a:r>
            <a:endParaRPr lang="nl-NL" sz="1600" dirty="0"/>
          </a:p>
        </p:txBody>
      </p:sp>
      <p:sp>
        <p:nvSpPr>
          <p:cNvPr id="11" name="Rectangle 6">
            <a:extLst>
              <a:ext uri="{FF2B5EF4-FFF2-40B4-BE49-F238E27FC236}">
                <a16:creationId xmlns:a16="http://schemas.microsoft.com/office/drawing/2014/main" id="{126152F8-8A47-4CAA-8EAE-8BC870719A47}"/>
              </a:ext>
            </a:extLst>
          </p:cNvPr>
          <p:cNvSpPr/>
          <p:nvPr/>
        </p:nvSpPr>
        <p:spPr>
          <a:xfrm>
            <a:off x="6148596" y="1228057"/>
            <a:ext cx="1815984" cy="57372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Powershell.exe</a:t>
            </a:r>
            <a:endParaRPr lang="nl-NL" sz="1600" dirty="0"/>
          </a:p>
        </p:txBody>
      </p:sp>
      <p:sp>
        <p:nvSpPr>
          <p:cNvPr id="12" name="Rectangle 7">
            <a:extLst>
              <a:ext uri="{FF2B5EF4-FFF2-40B4-BE49-F238E27FC236}">
                <a16:creationId xmlns:a16="http://schemas.microsoft.com/office/drawing/2014/main" id="{6854A640-97D2-4CDF-A89B-2B8B0651F123}"/>
              </a:ext>
            </a:extLst>
          </p:cNvPr>
          <p:cNvSpPr/>
          <p:nvPr/>
        </p:nvSpPr>
        <p:spPr>
          <a:xfrm>
            <a:off x="8053061" y="1228056"/>
            <a:ext cx="1815984" cy="57372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Powershell.exe</a:t>
            </a:r>
            <a:endParaRPr lang="nl-NL" sz="1600" dirty="0"/>
          </a:p>
        </p:txBody>
      </p:sp>
      <p:sp>
        <p:nvSpPr>
          <p:cNvPr id="13" name="Rectangle 8">
            <a:extLst>
              <a:ext uri="{FF2B5EF4-FFF2-40B4-BE49-F238E27FC236}">
                <a16:creationId xmlns:a16="http://schemas.microsoft.com/office/drawing/2014/main" id="{61AEEFB9-BD92-4090-84D7-F421643290CB}"/>
              </a:ext>
            </a:extLst>
          </p:cNvPr>
          <p:cNvSpPr/>
          <p:nvPr/>
        </p:nvSpPr>
        <p:spPr>
          <a:xfrm>
            <a:off x="9957525" y="1225960"/>
            <a:ext cx="1815984" cy="573726"/>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Powershell.exe</a:t>
            </a:r>
            <a:endParaRPr lang="nl-NL" sz="1600" dirty="0"/>
          </a:p>
        </p:txBody>
      </p:sp>
      <p:sp>
        <p:nvSpPr>
          <p:cNvPr id="14" name="Rounded Rectangle 9">
            <a:extLst>
              <a:ext uri="{FF2B5EF4-FFF2-40B4-BE49-F238E27FC236}">
                <a16:creationId xmlns:a16="http://schemas.microsoft.com/office/drawing/2014/main" id="{B68404B4-84D1-47BB-A204-15AB44F47F86}"/>
              </a:ext>
            </a:extLst>
          </p:cNvPr>
          <p:cNvSpPr/>
          <p:nvPr/>
        </p:nvSpPr>
        <p:spPr>
          <a:xfrm>
            <a:off x="6148596" y="1998335"/>
            <a:ext cx="1815984" cy="768950"/>
          </a:xfrm>
          <a:prstGeom prst="round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Endpoint:</a:t>
            </a:r>
          </a:p>
          <a:p>
            <a:pPr algn="ctr"/>
            <a:r>
              <a:rPr lang="en-US" sz="1600" dirty="0" err="1"/>
              <a:t>Powershell</a:t>
            </a:r>
            <a:endParaRPr lang="en-US" sz="1600" dirty="0"/>
          </a:p>
          <a:p>
            <a:pPr algn="ctr"/>
            <a:r>
              <a:rPr lang="en-US" sz="1600" dirty="0"/>
              <a:t>64-bit</a:t>
            </a:r>
            <a:endParaRPr lang="nl-NL" sz="1600" dirty="0"/>
          </a:p>
        </p:txBody>
      </p:sp>
      <p:sp>
        <p:nvSpPr>
          <p:cNvPr id="15" name="Rounded Rectangle 10">
            <a:extLst>
              <a:ext uri="{FF2B5EF4-FFF2-40B4-BE49-F238E27FC236}">
                <a16:creationId xmlns:a16="http://schemas.microsoft.com/office/drawing/2014/main" id="{61E7CB58-FBA4-4AA6-9D65-B7368D5BCBA5}"/>
              </a:ext>
            </a:extLst>
          </p:cNvPr>
          <p:cNvSpPr/>
          <p:nvPr/>
        </p:nvSpPr>
        <p:spPr>
          <a:xfrm>
            <a:off x="8053061" y="1989726"/>
            <a:ext cx="1815984" cy="768950"/>
          </a:xfrm>
          <a:prstGeom prst="round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Endpoint:</a:t>
            </a:r>
          </a:p>
          <a:p>
            <a:pPr algn="ctr"/>
            <a:r>
              <a:rPr lang="en-US" sz="1600" dirty="0" err="1"/>
              <a:t>Powershell</a:t>
            </a:r>
            <a:endParaRPr lang="en-US" sz="1600" dirty="0"/>
          </a:p>
          <a:p>
            <a:pPr algn="ctr"/>
            <a:r>
              <a:rPr lang="en-US" sz="1600" dirty="0"/>
              <a:t>64-bit</a:t>
            </a:r>
            <a:endParaRPr lang="nl-NL" sz="1600" dirty="0"/>
          </a:p>
        </p:txBody>
      </p:sp>
      <p:sp>
        <p:nvSpPr>
          <p:cNvPr id="16" name="Rounded Rectangle 11">
            <a:extLst>
              <a:ext uri="{FF2B5EF4-FFF2-40B4-BE49-F238E27FC236}">
                <a16:creationId xmlns:a16="http://schemas.microsoft.com/office/drawing/2014/main" id="{C37E0B84-3C2A-4492-9AA1-B0B4FCC11DDE}"/>
              </a:ext>
            </a:extLst>
          </p:cNvPr>
          <p:cNvSpPr/>
          <p:nvPr/>
        </p:nvSpPr>
        <p:spPr>
          <a:xfrm>
            <a:off x="9957524" y="1981118"/>
            <a:ext cx="1815984" cy="768950"/>
          </a:xfrm>
          <a:prstGeom prst="round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Endpoint:</a:t>
            </a:r>
          </a:p>
          <a:p>
            <a:pPr algn="ctr"/>
            <a:r>
              <a:rPr lang="en-US" sz="1600" dirty="0" err="1"/>
              <a:t>Powershell</a:t>
            </a:r>
            <a:endParaRPr lang="en-US" sz="1600" dirty="0"/>
          </a:p>
          <a:p>
            <a:pPr algn="ctr"/>
            <a:r>
              <a:rPr lang="en-US" sz="1600" dirty="0"/>
              <a:t>64-bit</a:t>
            </a:r>
            <a:endParaRPr lang="nl-NL" sz="1600" dirty="0"/>
          </a:p>
        </p:txBody>
      </p:sp>
      <p:sp>
        <p:nvSpPr>
          <p:cNvPr id="17" name="Rectangle 12">
            <a:extLst>
              <a:ext uri="{FF2B5EF4-FFF2-40B4-BE49-F238E27FC236}">
                <a16:creationId xmlns:a16="http://schemas.microsoft.com/office/drawing/2014/main" id="{78B4116D-78D7-4BB3-989E-59867F6D7EF6}"/>
              </a:ext>
            </a:extLst>
          </p:cNvPr>
          <p:cNvSpPr/>
          <p:nvPr/>
        </p:nvSpPr>
        <p:spPr>
          <a:xfrm>
            <a:off x="6148594" y="2995573"/>
            <a:ext cx="5624914" cy="517242"/>
          </a:xfrm>
          <a:prstGeom prst="rect">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Windows Remote Management (</a:t>
            </a:r>
            <a:r>
              <a:rPr lang="en-US" sz="1600" dirty="0" err="1"/>
              <a:t>WinRM</a:t>
            </a:r>
            <a:r>
              <a:rPr lang="en-US" sz="1600" dirty="0"/>
              <a:t>) Service</a:t>
            </a:r>
            <a:endParaRPr lang="nl-NL" sz="1600" dirty="0"/>
          </a:p>
        </p:txBody>
      </p:sp>
      <p:cxnSp>
        <p:nvCxnSpPr>
          <p:cNvPr id="18" name="Elbow Connector 19">
            <a:extLst>
              <a:ext uri="{FF2B5EF4-FFF2-40B4-BE49-F238E27FC236}">
                <a16:creationId xmlns:a16="http://schemas.microsoft.com/office/drawing/2014/main" id="{3CF46064-BD63-4084-B5F1-F1D909169077}"/>
              </a:ext>
            </a:extLst>
          </p:cNvPr>
          <p:cNvCxnSpPr>
            <a:stCxn id="10" idx="1"/>
          </p:cNvCxnSpPr>
          <p:nvPr/>
        </p:nvCxnSpPr>
        <p:spPr>
          <a:xfrm rot="10800000">
            <a:off x="9461264" y="5132437"/>
            <a:ext cx="614389" cy="1861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3">
            <a:extLst>
              <a:ext uri="{FF2B5EF4-FFF2-40B4-BE49-F238E27FC236}">
                <a16:creationId xmlns:a16="http://schemas.microsoft.com/office/drawing/2014/main" id="{0EDC4743-8AD2-4E9E-BF71-EAB9F975AA99}"/>
              </a:ext>
            </a:extLst>
          </p:cNvPr>
          <p:cNvSpPr/>
          <p:nvPr/>
        </p:nvSpPr>
        <p:spPr>
          <a:xfrm>
            <a:off x="8843224" y="3454265"/>
            <a:ext cx="1275644" cy="5554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HTTP Listener</a:t>
            </a:r>
            <a:endParaRPr lang="nl-NL" sz="1400" dirty="0"/>
          </a:p>
        </p:txBody>
      </p:sp>
      <p:sp>
        <p:nvSpPr>
          <p:cNvPr id="20" name="Down Arrow 14">
            <a:extLst>
              <a:ext uri="{FF2B5EF4-FFF2-40B4-BE49-F238E27FC236}">
                <a16:creationId xmlns:a16="http://schemas.microsoft.com/office/drawing/2014/main" id="{C4F4F47B-3AA4-4330-B87F-EBCE444A6BB9}"/>
              </a:ext>
            </a:extLst>
          </p:cNvPr>
          <p:cNvSpPr/>
          <p:nvPr/>
        </p:nvSpPr>
        <p:spPr>
          <a:xfrm rot="10800000">
            <a:off x="8738133" y="3918142"/>
            <a:ext cx="1446262" cy="1214295"/>
          </a:xfrm>
          <a:prstGeom prst="downArrow">
            <a:avLst/>
          </a:prstGeom>
          <a:solidFill>
            <a:srgbClr val="FA85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1" name="Elbow Connector 16">
            <a:extLst>
              <a:ext uri="{FF2B5EF4-FFF2-40B4-BE49-F238E27FC236}">
                <a16:creationId xmlns:a16="http://schemas.microsoft.com/office/drawing/2014/main" id="{A6CD6861-62D0-4E5A-B36A-B1E4E86A221F}"/>
              </a:ext>
            </a:extLst>
          </p:cNvPr>
          <p:cNvCxnSpPr/>
          <p:nvPr/>
        </p:nvCxnSpPr>
        <p:spPr>
          <a:xfrm rot="16200000" flipV="1">
            <a:off x="7937392" y="1881368"/>
            <a:ext cx="231333" cy="197709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7">
            <a:extLst>
              <a:ext uri="{FF2B5EF4-FFF2-40B4-BE49-F238E27FC236}">
                <a16:creationId xmlns:a16="http://schemas.microsoft.com/office/drawing/2014/main" id="{9E752A7A-3D40-4D23-9252-BD9CEBE0E544}"/>
              </a:ext>
            </a:extLst>
          </p:cNvPr>
          <p:cNvCxnSpPr/>
          <p:nvPr/>
        </p:nvCxnSpPr>
        <p:spPr>
          <a:xfrm flipV="1">
            <a:off x="7064507" y="1775873"/>
            <a:ext cx="1" cy="1817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2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9" grpId="0" animBg="1"/>
      <p:bldP spid="2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A464E9-BBED-4558-98DE-6007D460CF5D}"/>
              </a:ext>
            </a:extLst>
          </p:cNvPr>
          <p:cNvSpPr>
            <a:spLocks noGrp="1"/>
          </p:cNvSpPr>
          <p:nvPr>
            <p:ph type="title"/>
          </p:nvPr>
        </p:nvSpPr>
        <p:spPr/>
        <p:txBody>
          <a:bodyPr/>
          <a:lstStyle/>
          <a:p>
            <a:r>
              <a:rPr lang="nl-NL" dirty="0" err="1"/>
              <a:t>Remoting</a:t>
            </a:r>
            <a:r>
              <a:rPr lang="nl-NL" dirty="0"/>
              <a:t> weetjes</a:t>
            </a:r>
          </a:p>
        </p:txBody>
      </p:sp>
      <p:sp>
        <p:nvSpPr>
          <p:cNvPr id="3" name="Tijdelijke aanduiding voor inhoud 2">
            <a:extLst>
              <a:ext uri="{FF2B5EF4-FFF2-40B4-BE49-F238E27FC236}">
                <a16:creationId xmlns:a16="http://schemas.microsoft.com/office/drawing/2014/main" id="{9F537D6E-0AA3-4DC2-9F7E-9885E6BED7CE}"/>
              </a:ext>
            </a:extLst>
          </p:cNvPr>
          <p:cNvSpPr>
            <a:spLocks noGrp="1"/>
          </p:cNvSpPr>
          <p:nvPr>
            <p:ph idx="1"/>
          </p:nvPr>
        </p:nvSpPr>
        <p:spPr/>
        <p:txBody>
          <a:bodyPr>
            <a:normAutofit fontScale="55000" lnSpcReduction="20000"/>
          </a:bodyPr>
          <a:lstStyle/>
          <a:p>
            <a:r>
              <a:rPr lang="en-US" sz="2200" dirty="0" err="1"/>
              <a:t>Staat</a:t>
            </a:r>
            <a:r>
              <a:rPr lang="en-US" sz="2200" dirty="0"/>
              <a:t> </a:t>
            </a:r>
            <a:r>
              <a:rPr lang="en-US" sz="2200" dirty="0" err="1"/>
              <a:t>standaard</a:t>
            </a:r>
            <a:r>
              <a:rPr lang="en-US" sz="2200" dirty="0"/>
              <a:t> </a:t>
            </a:r>
            <a:r>
              <a:rPr lang="en-US" sz="2200" dirty="0" err="1"/>
              <a:t>aan</a:t>
            </a:r>
            <a:r>
              <a:rPr lang="en-US" sz="2200" dirty="0"/>
              <a:t> op Server 2008r2 en 2012. </a:t>
            </a:r>
            <a:r>
              <a:rPr lang="en-US" sz="2200" dirty="0" err="1"/>
              <a:t>Niet</a:t>
            </a:r>
            <a:r>
              <a:rPr lang="en-US" sz="2200" dirty="0"/>
              <a:t> op Clients.</a:t>
            </a:r>
          </a:p>
          <a:p>
            <a:r>
              <a:rPr lang="en-US" sz="2200" dirty="0" err="1"/>
              <a:t>Aanzetten</a:t>
            </a:r>
            <a:r>
              <a:rPr lang="en-US" sz="2200" dirty="0"/>
              <a:t> op de client: </a:t>
            </a:r>
          </a:p>
          <a:p>
            <a:pPr lvl="1"/>
            <a:r>
              <a:rPr lang="en-US" sz="1900" dirty="0"/>
              <a:t>Enable-</a:t>
            </a:r>
            <a:r>
              <a:rPr lang="en-US" sz="1900" dirty="0" err="1"/>
              <a:t>PSRemoting</a:t>
            </a:r>
            <a:endParaRPr lang="en-US" sz="1900" dirty="0"/>
          </a:p>
          <a:p>
            <a:pPr lvl="1"/>
            <a:r>
              <a:rPr lang="en-US" sz="1900" dirty="0"/>
              <a:t>GPO</a:t>
            </a:r>
          </a:p>
          <a:p>
            <a:r>
              <a:rPr lang="en-US" sz="2200" dirty="0"/>
              <a:t>Default </a:t>
            </a:r>
            <a:r>
              <a:rPr lang="en-US" sz="2200" dirty="0" err="1"/>
              <a:t>authenticatie</a:t>
            </a:r>
            <a:r>
              <a:rPr lang="en-US" sz="2200" dirty="0"/>
              <a:t> is met Kerberos</a:t>
            </a:r>
          </a:p>
          <a:p>
            <a:r>
              <a:rPr lang="en-US" sz="2200" dirty="0" err="1"/>
              <a:t>Verbindingen</a:t>
            </a:r>
            <a:r>
              <a:rPr lang="en-US" sz="2200" dirty="0"/>
              <a:t> </a:t>
            </a:r>
            <a:r>
              <a:rPr lang="en-US" sz="2200" dirty="0" err="1"/>
              <a:t>worden</a:t>
            </a:r>
            <a:r>
              <a:rPr lang="en-US" sz="2200" dirty="0"/>
              <a:t> </a:t>
            </a:r>
            <a:r>
              <a:rPr lang="en-US" sz="2200" dirty="0" err="1"/>
              <a:t>gelogged</a:t>
            </a:r>
            <a:r>
              <a:rPr lang="en-US" sz="2200" dirty="0"/>
              <a:t> </a:t>
            </a:r>
            <a:r>
              <a:rPr lang="en-US" sz="2200" dirty="0" err="1"/>
              <a:t>als</a:t>
            </a:r>
            <a:r>
              <a:rPr lang="en-US" sz="2200" dirty="0"/>
              <a:t> </a:t>
            </a:r>
            <a:r>
              <a:rPr lang="en-US" sz="2200" dirty="0" err="1"/>
              <a:t>een</a:t>
            </a:r>
            <a:r>
              <a:rPr lang="en-US" sz="2200" dirty="0"/>
              <a:t> network login</a:t>
            </a:r>
          </a:p>
          <a:p>
            <a:r>
              <a:rPr lang="en-US" sz="2200" dirty="0" err="1"/>
              <a:t>Powershell</a:t>
            </a:r>
            <a:r>
              <a:rPr lang="en-US" sz="2200" dirty="0"/>
              <a:t> </a:t>
            </a:r>
            <a:r>
              <a:rPr lang="en-US" sz="2200" dirty="0" err="1"/>
              <a:t>profielen</a:t>
            </a:r>
            <a:r>
              <a:rPr lang="en-US" sz="2200" dirty="0"/>
              <a:t> </a:t>
            </a:r>
            <a:r>
              <a:rPr lang="en-US" sz="2200" dirty="0" err="1"/>
              <a:t>werken</a:t>
            </a:r>
            <a:r>
              <a:rPr lang="en-US" sz="2200" dirty="0"/>
              <a:t> </a:t>
            </a:r>
            <a:r>
              <a:rPr lang="en-US" sz="2200" dirty="0" err="1"/>
              <a:t>niet</a:t>
            </a:r>
            <a:r>
              <a:rPr lang="en-US" sz="2200" dirty="0"/>
              <a:t> met Remoting</a:t>
            </a:r>
          </a:p>
          <a:p>
            <a:r>
              <a:rPr lang="en-US" sz="2200" dirty="0"/>
              <a:t>Execution Policy van het remote </a:t>
            </a:r>
            <a:r>
              <a:rPr lang="en-US" sz="2200" dirty="0" err="1"/>
              <a:t>systeem</a:t>
            </a:r>
            <a:r>
              <a:rPr lang="en-US" sz="2200" dirty="0"/>
              <a:t> </a:t>
            </a:r>
            <a:r>
              <a:rPr lang="en-US" sz="2200" dirty="0" err="1"/>
              <a:t>geldt</a:t>
            </a:r>
            <a:endParaRPr lang="en-US" sz="2200" dirty="0"/>
          </a:p>
          <a:p>
            <a:r>
              <a:rPr lang="en-US" sz="2200" dirty="0" err="1"/>
              <a:t>Alleen</a:t>
            </a:r>
            <a:r>
              <a:rPr lang="en-US" sz="2200" dirty="0"/>
              <a:t> </a:t>
            </a:r>
            <a:r>
              <a:rPr lang="en-US" sz="2200" dirty="0" err="1"/>
              <a:t>rechten</a:t>
            </a:r>
            <a:r>
              <a:rPr lang="en-US" sz="2200" dirty="0"/>
              <a:t> </a:t>
            </a:r>
            <a:r>
              <a:rPr lang="en-US" sz="2200" dirty="0" err="1"/>
              <a:t>als</a:t>
            </a:r>
            <a:r>
              <a:rPr lang="en-US" sz="2200" dirty="0"/>
              <a:t> je local admin op het remote </a:t>
            </a:r>
            <a:r>
              <a:rPr lang="en-US" sz="2200" dirty="0" err="1"/>
              <a:t>systeem</a:t>
            </a:r>
            <a:r>
              <a:rPr lang="en-US" sz="2200" dirty="0"/>
              <a:t> bent</a:t>
            </a:r>
            <a:endParaRPr lang="nl-NL" sz="2200" dirty="0"/>
          </a:p>
          <a:p>
            <a:r>
              <a:rPr lang="nl-NL" sz="2200" dirty="0"/>
              <a:t>Minder resource gebruik op het systeem als met een Remote Desktop</a:t>
            </a:r>
          </a:p>
          <a:p>
            <a:r>
              <a:rPr lang="en-US" sz="2200" dirty="0"/>
              <a:t>Output </a:t>
            </a:r>
            <a:r>
              <a:rPr lang="en-US" sz="2200" dirty="0" err="1"/>
              <a:t>komt</a:t>
            </a:r>
            <a:r>
              <a:rPr lang="en-US" sz="2200" dirty="0"/>
              <a:t> </a:t>
            </a:r>
            <a:r>
              <a:rPr lang="en-US" sz="2200" dirty="0" err="1"/>
              <a:t>terug</a:t>
            </a:r>
            <a:r>
              <a:rPr lang="en-US" sz="2200" dirty="0"/>
              <a:t> </a:t>
            </a:r>
            <a:r>
              <a:rPr lang="en-US" sz="2200" dirty="0" err="1"/>
              <a:t>als</a:t>
            </a:r>
            <a:r>
              <a:rPr lang="en-US" sz="2200" dirty="0"/>
              <a:t> XML object</a:t>
            </a:r>
            <a:endParaRPr lang="nl-NL" sz="2200" dirty="0"/>
          </a:p>
          <a:p>
            <a:endParaRPr lang="nl-NL" dirty="0"/>
          </a:p>
        </p:txBody>
      </p:sp>
      <p:sp>
        <p:nvSpPr>
          <p:cNvPr id="4" name="Tijdelijke aanduiding voor datum 3">
            <a:extLst>
              <a:ext uri="{FF2B5EF4-FFF2-40B4-BE49-F238E27FC236}">
                <a16:creationId xmlns:a16="http://schemas.microsoft.com/office/drawing/2014/main" id="{AF5D5022-E0B4-4693-B118-08F5FA0A8802}"/>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64EFC3F9-1D4B-4CAA-A396-F3ACD7FEB7C5}"/>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0AE6B5B6-B8B3-4654-B8EE-3F5436C669FE}"/>
              </a:ext>
            </a:extLst>
          </p:cNvPr>
          <p:cNvSpPr>
            <a:spLocks noGrp="1"/>
          </p:cNvSpPr>
          <p:nvPr>
            <p:ph type="sldNum" sz="quarter" idx="12"/>
          </p:nvPr>
        </p:nvSpPr>
        <p:spPr/>
        <p:txBody>
          <a:bodyPr/>
          <a:lstStyle/>
          <a:p>
            <a:fld id="{D57F1E4F-1CFF-5643-939E-217C01CDF565}" type="slidenum">
              <a:rPr lang="en-US" smtClean="0"/>
              <a:pPr/>
              <a:t>61</a:t>
            </a:fld>
            <a:endParaRPr lang="en-US" dirty="0"/>
          </a:p>
        </p:txBody>
      </p:sp>
    </p:spTree>
    <p:extLst>
      <p:ext uri="{BB962C8B-B14F-4D97-AF65-F5344CB8AC3E}">
        <p14:creationId xmlns:p14="http://schemas.microsoft.com/office/powerpoint/2010/main" val="30874839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AEB6A0-11AC-47C0-A1E7-5B25B428C8D1}"/>
              </a:ext>
            </a:extLst>
          </p:cNvPr>
          <p:cNvSpPr>
            <a:spLocks noGrp="1"/>
          </p:cNvSpPr>
          <p:nvPr>
            <p:ph type="title"/>
          </p:nvPr>
        </p:nvSpPr>
        <p:spPr/>
        <p:txBody>
          <a:bodyPr/>
          <a:lstStyle/>
          <a:p>
            <a:r>
              <a:rPr lang="nl-NL" dirty="0"/>
              <a:t>Voorbeelden van </a:t>
            </a:r>
            <a:r>
              <a:rPr lang="nl-NL" dirty="0" err="1"/>
              <a:t>remoting</a:t>
            </a:r>
            <a:endParaRPr lang="nl-NL" dirty="0"/>
          </a:p>
        </p:txBody>
      </p:sp>
      <p:sp>
        <p:nvSpPr>
          <p:cNvPr id="3" name="Tijdelijke aanduiding voor inhoud 2">
            <a:extLst>
              <a:ext uri="{FF2B5EF4-FFF2-40B4-BE49-F238E27FC236}">
                <a16:creationId xmlns:a16="http://schemas.microsoft.com/office/drawing/2014/main" id="{A5C2463B-C3D3-4B24-B00B-D39F2AD7425A}"/>
              </a:ext>
            </a:extLst>
          </p:cNvPr>
          <p:cNvSpPr>
            <a:spLocks noGrp="1"/>
          </p:cNvSpPr>
          <p:nvPr>
            <p:ph idx="1"/>
          </p:nvPr>
        </p:nvSpPr>
        <p:spPr/>
        <p:txBody>
          <a:bodyPr/>
          <a:lstStyle/>
          <a:p>
            <a:endParaRPr lang="nl-NL" dirty="0"/>
          </a:p>
          <a:p>
            <a:r>
              <a:rPr lang="nl-NL" dirty="0"/>
              <a:t>1 to 1 </a:t>
            </a:r>
            <a:r>
              <a:rPr lang="nl-NL" dirty="0" err="1"/>
              <a:t>remoting</a:t>
            </a:r>
            <a:endParaRPr lang="nl-NL" dirty="0"/>
          </a:p>
          <a:p>
            <a:r>
              <a:rPr lang="nl-NL" dirty="0"/>
              <a:t>1 to N </a:t>
            </a:r>
            <a:r>
              <a:rPr lang="nl-NL" dirty="0" err="1"/>
              <a:t>remoting</a:t>
            </a:r>
            <a:r>
              <a:rPr lang="nl-NL" dirty="0"/>
              <a:t>			</a:t>
            </a:r>
          </a:p>
          <a:p>
            <a:r>
              <a:rPr lang="nl-NL" dirty="0"/>
              <a:t>Werken met de resultaten</a:t>
            </a:r>
          </a:p>
          <a:p>
            <a:r>
              <a:rPr lang="nl-NL" dirty="0" err="1"/>
              <a:t>Invoke-command</a:t>
            </a:r>
            <a:endParaRPr lang="nl-NL" dirty="0"/>
          </a:p>
          <a:p>
            <a:r>
              <a:rPr lang="nl-NL" dirty="0"/>
              <a:t>Werken met </a:t>
            </a:r>
            <a:r>
              <a:rPr lang="nl-NL" dirty="0" err="1"/>
              <a:t>sessions</a:t>
            </a:r>
            <a:endParaRPr lang="nl-NL" dirty="0"/>
          </a:p>
          <a:p>
            <a:r>
              <a:rPr lang="nl-NL" dirty="0" err="1"/>
              <a:t>Disconnected</a:t>
            </a:r>
            <a:r>
              <a:rPr lang="nl-NL" dirty="0"/>
              <a:t> </a:t>
            </a:r>
            <a:r>
              <a:rPr lang="nl-NL" dirty="0" err="1"/>
              <a:t>sessions</a:t>
            </a:r>
            <a:endParaRPr lang="nl-NL" dirty="0"/>
          </a:p>
          <a:p>
            <a:endParaRPr lang="nl-NL" dirty="0"/>
          </a:p>
        </p:txBody>
      </p:sp>
      <p:sp>
        <p:nvSpPr>
          <p:cNvPr id="4" name="Tijdelijke aanduiding voor datum 3">
            <a:extLst>
              <a:ext uri="{FF2B5EF4-FFF2-40B4-BE49-F238E27FC236}">
                <a16:creationId xmlns:a16="http://schemas.microsoft.com/office/drawing/2014/main" id="{9B41793A-2F67-4042-AA06-340FBED84C57}"/>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937DDF35-8303-4CCF-A773-816F10FBB4E4}"/>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5ADCDE85-26F1-45AF-BF54-22B6A31BF3AE}"/>
              </a:ext>
            </a:extLst>
          </p:cNvPr>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8560606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502A1345-9BFF-4BA0-8E6A-EE70587B2C71}"/>
              </a:ext>
            </a:extLst>
          </p:cNvPr>
          <p:cNvSpPr>
            <a:spLocks noGrp="1"/>
          </p:cNvSpPr>
          <p:nvPr>
            <p:ph idx="1"/>
          </p:nvPr>
        </p:nvSpPr>
        <p:spPr/>
        <p:txBody>
          <a:bodyPr>
            <a:normAutofit/>
          </a:bodyPr>
          <a:lstStyle/>
          <a:p>
            <a:r>
              <a:rPr lang="nl-NL" dirty="0"/>
              <a:t>Maak een 1op1 connectie met een ‘remote’ machine en start </a:t>
            </a:r>
            <a:r>
              <a:rPr lang="nl-NL" dirty="0" err="1"/>
              <a:t>notepad</a:t>
            </a:r>
            <a:r>
              <a:rPr lang="nl-NL" dirty="0"/>
              <a:t>. Wat gebeurd er? (evt. met </a:t>
            </a:r>
            <a:r>
              <a:rPr lang="nl-NL" dirty="0" err="1"/>
              <a:t>localhost</a:t>
            </a:r>
            <a:r>
              <a:rPr lang="nl-NL" dirty="0"/>
              <a:t>..)</a:t>
            </a:r>
          </a:p>
          <a:p>
            <a:r>
              <a:rPr lang="nl-NL" dirty="0"/>
              <a:t>Gebruik </a:t>
            </a:r>
            <a:r>
              <a:rPr lang="nl-NL" i="1" dirty="0" err="1"/>
              <a:t>Invoke-Command</a:t>
            </a:r>
            <a:r>
              <a:rPr lang="nl-NL" dirty="0"/>
              <a:t> om de niet draaiende services van 2 ‘remote’ systemen uit te lezen.</a:t>
            </a:r>
          </a:p>
          <a:p>
            <a:r>
              <a:rPr lang="nl-NL" dirty="0" err="1"/>
              <a:t>Gebruike</a:t>
            </a:r>
            <a:r>
              <a:rPr lang="nl-NL" dirty="0"/>
              <a:t> </a:t>
            </a:r>
            <a:r>
              <a:rPr lang="nl-NL" i="1" dirty="0" err="1"/>
              <a:t>Invoke-Command</a:t>
            </a:r>
            <a:r>
              <a:rPr lang="nl-NL" dirty="0"/>
              <a:t> om de top 10 virtueel geheugen (VM) processen uit te lezen van 2 ‘remote’ systemen.</a:t>
            </a:r>
          </a:p>
          <a:p>
            <a:r>
              <a:rPr lang="nl-NL" dirty="0"/>
              <a:t>Creëer een tekst file met 3 ‘remote’ systemen en gebruik </a:t>
            </a:r>
            <a:r>
              <a:rPr lang="nl-NL" dirty="0" err="1"/>
              <a:t>Invoke-Command</a:t>
            </a:r>
            <a:r>
              <a:rPr lang="nl-NL" dirty="0"/>
              <a:t> om van deze systemen de 100 nieuwste Application events uit te lezen.</a:t>
            </a:r>
          </a:p>
          <a:p>
            <a:endParaRPr lang="nl-NL" dirty="0"/>
          </a:p>
        </p:txBody>
      </p:sp>
      <p:sp>
        <p:nvSpPr>
          <p:cNvPr id="4" name="Tijdelijke aanduiding voor datum 3">
            <a:extLst>
              <a:ext uri="{FF2B5EF4-FFF2-40B4-BE49-F238E27FC236}">
                <a16:creationId xmlns:a16="http://schemas.microsoft.com/office/drawing/2014/main" id="{3AAA4D3A-C977-44CE-9E5F-8E4629B83FE6}"/>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A2D98A60-977D-4289-AB36-1F39BBE0DEF7}"/>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AE4E8C06-5752-4EB1-995B-16B764D063C8}"/>
              </a:ext>
            </a:extLst>
          </p:cNvPr>
          <p:cNvSpPr>
            <a:spLocks noGrp="1"/>
          </p:cNvSpPr>
          <p:nvPr>
            <p:ph type="sldNum" sz="quarter" idx="12"/>
          </p:nvPr>
        </p:nvSpPr>
        <p:spPr/>
        <p:txBody>
          <a:bodyPr/>
          <a:lstStyle/>
          <a:p>
            <a:fld id="{D57F1E4F-1CFF-5643-939E-217C01CDF565}" type="slidenum">
              <a:rPr lang="en-US" smtClean="0"/>
              <a:pPr/>
              <a:t>63</a:t>
            </a:fld>
            <a:endParaRPr lang="en-US" dirty="0"/>
          </a:p>
        </p:txBody>
      </p:sp>
      <p:sp>
        <p:nvSpPr>
          <p:cNvPr id="8" name="Titel 7">
            <a:extLst>
              <a:ext uri="{FF2B5EF4-FFF2-40B4-BE49-F238E27FC236}">
                <a16:creationId xmlns:a16="http://schemas.microsoft.com/office/drawing/2014/main" id="{E96D0B19-D778-4CF6-942B-D4AB9E8C0799}"/>
              </a:ext>
            </a:extLst>
          </p:cNvPr>
          <p:cNvSpPr>
            <a:spLocks noGrp="1"/>
          </p:cNvSpPr>
          <p:nvPr>
            <p:ph type="title"/>
          </p:nvPr>
        </p:nvSpPr>
        <p:spPr>
          <a:xfrm>
            <a:off x="1141413" y="1100435"/>
            <a:ext cx="4241867" cy="923330"/>
          </a:xfrm>
          <a:prstGeom prst="rect">
            <a:avLst/>
          </a:prstGeom>
          <a:noFill/>
        </p:spPr>
        <p:txBody>
          <a:bodyPr wrap="none" lIns="91440" tIns="45720" rIns="91440" bIns="45720">
            <a:spAutoFit/>
          </a:bodyPr>
          <a:lstStyle/>
          <a:p>
            <a:r>
              <a:rPr lang="nl-N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opdrachten</a:t>
            </a:r>
          </a:p>
        </p:txBody>
      </p:sp>
    </p:spTree>
    <p:extLst>
      <p:ext uri="{BB962C8B-B14F-4D97-AF65-F5344CB8AC3E}">
        <p14:creationId xmlns:p14="http://schemas.microsoft.com/office/powerpoint/2010/main" val="746079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C3F8E3-C3E7-4DCA-9852-82DDD6106D30}"/>
              </a:ext>
            </a:extLst>
          </p:cNvPr>
          <p:cNvSpPr>
            <a:spLocks noGrp="1"/>
          </p:cNvSpPr>
          <p:nvPr>
            <p:ph type="title"/>
          </p:nvPr>
        </p:nvSpPr>
        <p:spPr/>
        <p:txBody>
          <a:bodyPr/>
          <a:lstStyle/>
          <a:p>
            <a:r>
              <a:rPr lang="nl-NL" dirty="0"/>
              <a:t>Background jobs</a:t>
            </a:r>
          </a:p>
        </p:txBody>
      </p:sp>
      <p:sp>
        <p:nvSpPr>
          <p:cNvPr id="3" name="Tijdelijke aanduiding voor inhoud 2">
            <a:extLst>
              <a:ext uri="{FF2B5EF4-FFF2-40B4-BE49-F238E27FC236}">
                <a16:creationId xmlns:a16="http://schemas.microsoft.com/office/drawing/2014/main" id="{5FD22331-E32C-4B12-A47F-5E229C12D875}"/>
              </a:ext>
            </a:extLst>
          </p:cNvPr>
          <p:cNvSpPr>
            <a:spLocks noGrp="1"/>
          </p:cNvSpPr>
          <p:nvPr>
            <p:ph idx="1"/>
          </p:nvPr>
        </p:nvSpPr>
        <p:spPr>
          <a:xfrm>
            <a:off x="1141413" y="2270449"/>
            <a:ext cx="9905998" cy="3520751"/>
          </a:xfrm>
        </p:spPr>
        <p:txBody>
          <a:bodyPr>
            <a:normAutofit fontScale="47500" lnSpcReduction="20000"/>
          </a:bodyPr>
          <a:lstStyle/>
          <a:p>
            <a:r>
              <a:rPr lang="nl-NL" sz="2900" dirty="0"/>
              <a:t>Powershell is single thread	(Synchroon)</a:t>
            </a:r>
          </a:p>
          <a:p>
            <a:r>
              <a:rPr lang="nl-NL" sz="2900" dirty="0"/>
              <a:t>Maar we willen </a:t>
            </a:r>
            <a:r>
              <a:rPr lang="nl-NL" sz="2900" dirty="0" err="1"/>
              <a:t>multitasken</a:t>
            </a:r>
            <a:r>
              <a:rPr lang="nl-NL" sz="2900" dirty="0"/>
              <a:t>	(Asynchroon)</a:t>
            </a:r>
          </a:p>
          <a:p>
            <a:pPr>
              <a:buNone/>
            </a:pPr>
            <a:endParaRPr lang="nl-NL" sz="2900" dirty="0"/>
          </a:p>
          <a:p>
            <a:r>
              <a:rPr lang="nl-NL" sz="2900" dirty="0"/>
              <a:t>Met jobs creëren we aanspreekbare background </a:t>
            </a:r>
            <a:r>
              <a:rPr lang="nl-NL" sz="2900" dirty="0" err="1"/>
              <a:t>threads</a:t>
            </a:r>
            <a:endParaRPr lang="nl-NL" sz="2900" dirty="0"/>
          </a:p>
          <a:p>
            <a:pPr lvl="1"/>
            <a:r>
              <a:rPr lang="nl-NL" sz="2900" dirty="0"/>
              <a:t>Status</a:t>
            </a:r>
          </a:p>
          <a:p>
            <a:pPr lvl="1"/>
            <a:r>
              <a:rPr lang="nl-NL" sz="2900" dirty="0"/>
              <a:t>Resultaat</a:t>
            </a:r>
          </a:p>
          <a:p>
            <a:pPr>
              <a:buNone/>
            </a:pPr>
            <a:endParaRPr lang="nl-NL" sz="2900" dirty="0"/>
          </a:p>
          <a:p>
            <a:pPr>
              <a:buNone/>
            </a:pPr>
            <a:r>
              <a:rPr lang="nl-NL" sz="2900" dirty="0"/>
              <a:t>Wat nog meer?</a:t>
            </a:r>
          </a:p>
          <a:p>
            <a:r>
              <a:rPr lang="nl-NL" sz="2900" dirty="0"/>
              <a:t>Maken van meerdere </a:t>
            </a:r>
            <a:r>
              <a:rPr lang="nl-NL" sz="2900" dirty="0" err="1"/>
              <a:t>threads</a:t>
            </a:r>
            <a:endParaRPr lang="nl-NL" sz="2900" dirty="0"/>
          </a:p>
          <a:p>
            <a:r>
              <a:rPr lang="nl-NL" sz="2900" dirty="0"/>
              <a:t>Bespelen van jobs</a:t>
            </a:r>
          </a:p>
          <a:p>
            <a:r>
              <a:rPr lang="nl-NL" sz="2900" dirty="0" err="1"/>
              <a:t>Scheduled</a:t>
            </a:r>
            <a:r>
              <a:rPr lang="nl-NL" sz="2900" dirty="0"/>
              <a:t> jobs</a:t>
            </a:r>
          </a:p>
          <a:p>
            <a:endParaRPr lang="nl-NL" dirty="0"/>
          </a:p>
        </p:txBody>
      </p:sp>
      <p:sp>
        <p:nvSpPr>
          <p:cNvPr id="4" name="Tijdelijke aanduiding voor datum 3">
            <a:extLst>
              <a:ext uri="{FF2B5EF4-FFF2-40B4-BE49-F238E27FC236}">
                <a16:creationId xmlns:a16="http://schemas.microsoft.com/office/drawing/2014/main" id="{53D83E8C-4F10-4270-B0C6-69B643A14978}"/>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604DA4E0-9896-4B3C-BF3C-9F44FFFE1E20}"/>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FE3BA645-9199-419F-BEB3-4FBD27997216}"/>
              </a:ext>
            </a:extLst>
          </p:cNvPr>
          <p:cNvSpPr>
            <a:spLocks noGrp="1"/>
          </p:cNvSpPr>
          <p:nvPr>
            <p:ph type="sldNum" sz="quarter" idx="12"/>
          </p:nvPr>
        </p:nvSpPr>
        <p:spPr/>
        <p:txBody>
          <a:bodyPr/>
          <a:lstStyle/>
          <a:p>
            <a:fld id="{D57F1E4F-1CFF-5643-939E-217C01CDF565}" type="slidenum">
              <a:rPr lang="en-US" smtClean="0"/>
              <a:pPr/>
              <a:t>64</a:t>
            </a:fld>
            <a:endParaRPr lang="en-US" dirty="0"/>
          </a:p>
        </p:txBody>
      </p:sp>
    </p:spTree>
    <p:extLst>
      <p:ext uri="{BB962C8B-B14F-4D97-AF65-F5344CB8AC3E}">
        <p14:creationId xmlns:p14="http://schemas.microsoft.com/office/powerpoint/2010/main" val="32589876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E71C07-16B2-4AFC-9298-94C5C9B8EF53}"/>
              </a:ext>
            </a:extLst>
          </p:cNvPr>
          <p:cNvSpPr>
            <a:spLocks noGrp="1"/>
          </p:cNvSpPr>
          <p:nvPr>
            <p:ph type="title"/>
          </p:nvPr>
        </p:nvSpPr>
        <p:spPr>
          <a:xfrm>
            <a:off x="1143001" y="387658"/>
            <a:ext cx="9905998" cy="1905000"/>
          </a:xfrm>
        </p:spPr>
        <p:txBody>
          <a:bodyPr/>
          <a:lstStyle/>
          <a:p>
            <a:r>
              <a:rPr lang="nl-NL" dirty="0"/>
              <a:t>Background jobs</a:t>
            </a:r>
          </a:p>
        </p:txBody>
      </p:sp>
      <p:sp>
        <p:nvSpPr>
          <p:cNvPr id="4" name="Tijdelijke aanduiding voor datum 3">
            <a:extLst>
              <a:ext uri="{FF2B5EF4-FFF2-40B4-BE49-F238E27FC236}">
                <a16:creationId xmlns:a16="http://schemas.microsoft.com/office/drawing/2014/main" id="{D8B9DDF6-8685-4DF9-B095-8128A63971B3}"/>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E0A1A309-A080-4836-ADE5-A40979D38738}"/>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963A6A89-5245-4F8F-9E85-F622B74D1971}"/>
              </a:ext>
            </a:extLst>
          </p:cNvPr>
          <p:cNvSpPr>
            <a:spLocks noGrp="1"/>
          </p:cNvSpPr>
          <p:nvPr>
            <p:ph type="sldNum" sz="quarter" idx="12"/>
          </p:nvPr>
        </p:nvSpPr>
        <p:spPr/>
        <p:txBody>
          <a:bodyPr/>
          <a:lstStyle/>
          <a:p>
            <a:fld id="{D57F1E4F-1CFF-5643-939E-217C01CDF565}" type="slidenum">
              <a:rPr lang="en-US" smtClean="0"/>
              <a:pPr/>
              <a:t>65</a:t>
            </a:fld>
            <a:endParaRPr lang="en-US" dirty="0"/>
          </a:p>
        </p:txBody>
      </p:sp>
      <p:sp>
        <p:nvSpPr>
          <p:cNvPr id="7" name="Text Placeholder 2">
            <a:extLst>
              <a:ext uri="{FF2B5EF4-FFF2-40B4-BE49-F238E27FC236}">
                <a16:creationId xmlns:a16="http://schemas.microsoft.com/office/drawing/2014/main" id="{6C441983-6731-4B49-8CCE-7282985B13E3}"/>
              </a:ext>
            </a:extLst>
          </p:cNvPr>
          <p:cNvSpPr txBox="1">
            <a:spLocks/>
          </p:cNvSpPr>
          <p:nvPr/>
        </p:nvSpPr>
        <p:spPr>
          <a:xfrm>
            <a:off x="1382128" y="1974318"/>
            <a:ext cx="4521200" cy="651509"/>
          </a:xfrm>
          <a:prstGeom prst="rect">
            <a:avLst/>
          </a:prstGeom>
          <a:solidFill>
            <a:schemeClr val="accent5">
              <a:lumMod val="75000"/>
            </a:schemeClr>
          </a:solidFill>
        </p:spPr>
        <p:txBody>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nl-NL" dirty="0"/>
              <a:t>Synchroon</a:t>
            </a:r>
          </a:p>
        </p:txBody>
      </p:sp>
      <p:sp>
        <p:nvSpPr>
          <p:cNvPr id="8" name="Text Placeholder 3">
            <a:extLst>
              <a:ext uri="{FF2B5EF4-FFF2-40B4-BE49-F238E27FC236}">
                <a16:creationId xmlns:a16="http://schemas.microsoft.com/office/drawing/2014/main" id="{2E001E89-85C7-4CAC-A90D-8084BE8E4CF5}"/>
              </a:ext>
            </a:extLst>
          </p:cNvPr>
          <p:cNvSpPr txBox="1">
            <a:spLocks/>
          </p:cNvSpPr>
          <p:nvPr/>
        </p:nvSpPr>
        <p:spPr>
          <a:xfrm>
            <a:off x="1382128" y="2719627"/>
            <a:ext cx="4521200" cy="3386730"/>
          </a:xfrm>
          <a:prstGeom prst="rect">
            <a:avLst/>
          </a:prstGeom>
          <a:solidFill>
            <a:schemeClr val="accent4">
              <a:lumMod val="20000"/>
              <a:lumOff val="80000"/>
            </a:schemeClr>
          </a:solidFill>
        </p:spPr>
        <p:txBody>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fontAlgn="t">
              <a:buFont typeface="Wingdings" panose="05000000000000000000" pitchFamily="2" charset="2"/>
              <a:buChar char="§"/>
            </a:pPr>
            <a:r>
              <a:rPr lang="nl-NL" dirty="0">
                <a:solidFill>
                  <a:schemeClr val="bg1"/>
                </a:solidFill>
                <a:latin typeface="+mj-lt"/>
              </a:rPr>
              <a:t>Je kan reageren op vragen van commando’s</a:t>
            </a:r>
          </a:p>
          <a:p>
            <a:pPr fontAlgn="t">
              <a:buFont typeface="Wingdings" panose="05000000000000000000" pitchFamily="2" charset="2"/>
              <a:buChar char="§"/>
            </a:pPr>
            <a:endParaRPr lang="nl-NL" dirty="0">
              <a:solidFill>
                <a:schemeClr val="bg1"/>
              </a:solidFill>
              <a:latin typeface="+mj-lt"/>
            </a:endParaRPr>
          </a:p>
          <a:p>
            <a:pPr fontAlgn="t">
              <a:buFont typeface="Wingdings" panose="05000000000000000000" pitchFamily="2" charset="2"/>
              <a:buChar char="§"/>
            </a:pPr>
            <a:r>
              <a:rPr lang="nl-NL" dirty="0">
                <a:solidFill>
                  <a:schemeClr val="bg1"/>
                </a:solidFill>
                <a:latin typeface="+mj-lt"/>
              </a:rPr>
              <a:t>Geeft direct output</a:t>
            </a:r>
          </a:p>
          <a:p>
            <a:pPr fontAlgn="t">
              <a:buFont typeface="Wingdings" panose="05000000000000000000" pitchFamily="2" charset="2"/>
              <a:buChar char="§"/>
            </a:pPr>
            <a:endParaRPr lang="nl-NL" dirty="0">
              <a:solidFill>
                <a:schemeClr val="bg1"/>
              </a:solidFill>
              <a:latin typeface="+mj-lt"/>
            </a:endParaRPr>
          </a:p>
          <a:p>
            <a:pPr fontAlgn="t">
              <a:buFont typeface="Wingdings" panose="05000000000000000000" pitchFamily="2" charset="2"/>
              <a:buChar char="§"/>
            </a:pPr>
            <a:r>
              <a:rPr lang="nl-NL" dirty="0">
                <a:solidFill>
                  <a:schemeClr val="bg1"/>
                </a:solidFill>
                <a:latin typeface="+mj-lt"/>
              </a:rPr>
              <a:t>Missende parameters kunnen gevraagd worden</a:t>
            </a:r>
          </a:p>
          <a:p>
            <a:endParaRPr lang="nl-NL" dirty="0"/>
          </a:p>
        </p:txBody>
      </p:sp>
      <p:sp>
        <p:nvSpPr>
          <p:cNvPr id="9" name="Text Placeholder 4">
            <a:extLst>
              <a:ext uri="{FF2B5EF4-FFF2-40B4-BE49-F238E27FC236}">
                <a16:creationId xmlns:a16="http://schemas.microsoft.com/office/drawing/2014/main" id="{34243C8D-32A5-4AEA-B3B4-4CC2167F2C9E}"/>
              </a:ext>
            </a:extLst>
          </p:cNvPr>
          <p:cNvSpPr txBox="1">
            <a:spLocks/>
          </p:cNvSpPr>
          <p:nvPr/>
        </p:nvSpPr>
        <p:spPr>
          <a:xfrm>
            <a:off x="6008103" y="1974318"/>
            <a:ext cx="4521200" cy="651509"/>
          </a:xfrm>
          <a:prstGeom prst="rect">
            <a:avLst/>
          </a:prstGeom>
          <a:solidFill>
            <a:schemeClr val="accent6">
              <a:lumMod val="75000"/>
            </a:schemeClr>
          </a:solidFill>
        </p:spPr>
        <p:txBody>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nl-NL"/>
              <a:t>Asynchroon</a:t>
            </a:r>
            <a:endParaRPr lang="nl-NL" dirty="0"/>
          </a:p>
        </p:txBody>
      </p:sp>
      <p:sp>
        <p:nvSpPr>
          <p:cNvPr id="10" name="Text Placeholder 5">
            <a:extLst>
              <a:ext uri="{FF2B5EF4-FFF2-40B4-BE49-F238E27FC236}">
                <a16:creationId xmlns:a16="http://schemas.microsoft.com/office/drawing/2014/main" id="{7C2C14F4-42F8-4C19-BF8F-BDE20482AA42}"/>
              </a:ext>
            </a:extLst>
          </p:cNvPr>
          <p:cNvSpPr txBox="1">
            <a:spLocks/>
          </p:cNvSpPr>
          <p:nvPr/>
        </p:nvSpPr>
        <p:spPr>
          <a:xfrm>
            <a:off x="6008103" y="2719627"/>
            <a:ext cx="4521200" cy="3386730"/>
          </a:xfrm>
          <a:prstGeom prst="rect">
            <a:avLst/>
          </a:prstGeom>
          <a:solidFill>
            <a:schemeClr val="accent3">
              <a:lumMod val="40000"/>
              <a:lumOff val="60000"/>
            </a:schemeClr>
          </a:solidFill>
        </p:spPr>
        <p:txBody>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fontAlgn="t"/>
            <a:r>
              <a:rPr lang="nl-NL" dirty="0">
                <a:solidFill>
                  <a:schemeClr val="bg1"/>
                </a:solidFill>
              </a:rPr>
              <a:t>Loopt fout als er input nodig is</a:t>
            </a:r>
          </a:p>
          <a:p>
            <a:pPr fontAlgn="t"/>
            <a:endParaRPr lang="nl-NL" dirty="0">
              <a:solidFill>
                <a:schemeClr val="bg1"/>
              </a:solidFill>
            </a:endParaRPr>
          </a:p>
          <a:p>
            <a:pPr fontAlgn="t"/>
            <a:r>
              <a:rPr lang="nl-NL" dirty="0">
                <a:solidFill>
                  <a:schemeClr val="bg1"/>
                </a:solidFill>
              </a:rPr>
              <a:t>Output moet opgevangen worden</a:t>
            </a:r>
          </a:p>
          <a:p>
            <a:pPr fontAlgn="t"/>
            <a:endParaRPr lang="nl-NL" dirty="0">
              <a:solidFill>
                <a:schemeClr val="bg1"/>
              </a:solidFill>
            </a:endParaRPr>
          </a:p>
          <a:p>
            <a:pPr fontAlgn="t"/>
            <a:r>
              <a:rPr lang="nl-NL" dirty="0">
                <a:solidFill>
                  <a:schemeClr val="bg1"/>
                </a:solidFill>
              </a:rPr>
              <a:t>Loopt fout op missende parameters</a:t>
            </a:r>
          </a:p>
          <a:p>
            <a:endParaRPr lang="nl-NL" dirty="0"/>
          </a:p>
        </p:txBody>
      </p:sp>
    </p:spTree>
    <p:extLst>
      <p:ext uri="{BB962C8B-B14F-4D97-AF65-F5344CB8AC3E}">
        <p14:creationId xmlns:p14="http://schemas.microsoft.com/office/powerpoint/2010/main" val="29700940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0093BB-CD2B-451D-94D8-A516B6DEC358}"/>
              </a:ext>
            </a:extLst>
          </p:cNvPr>
          <p:cNvSpPr>
            <a:spLocks noGrp="1"/>
          </p:cNvSpPr>
          <p:nvPr>
            <p:ph type="title"/>
          </p:nvPr>
        </p:nvSpPr>
        <p:spPr/>
        <p:txBody>
          <a:bodyPr/>
          <a:lstStyle/>
          <a:p>
            <a:r>
              <a:rPr lang="nl-NL" dirty="0"/>
              <a:t>Get-</a:t>
            </a:r>
            <a:r>
              <a:rPr lang="nl-NL" dirty="0" err="1"/>
              <a:t>command</a:t>
            </a:r>
            <a:r>
              <a:rPr lang="nl-NL" dirty="0"/>
              <a:t> –</a:t>
            </a:r>
            <a:r>
              <a:rPr lang="nl-NL" dirty="0" err="1"/>
              <a:t>noun</a:t>
            </a:r>
            <a:r>
              <a:rPr lang="nl-NL" dirty="0"/>
              <a:t> job</a:t>
            </a:r>
          </a:p>
        </p:txBody>
      </p:sp>
      <p:sp>
        <p:nvSpPr>
          <p:cNvPr id="3" name="Tijdelijke aanduiding voor inhoud 2">
            <a:extLst>
              <a:ext uri="{FF2B5EF4-FFF2-40B4-BE49-F238E27FC236}">
                <a16:creationId xmlns:a16="http://schemas.microsoft.com/office/drawing/2014/main" id="{71FD8537-67B1-42A9-9753-7A889CAB4E43}"/>
              </a:ext>
            </a:extLst>
          </p:cNvPr>
          <p:cNvSpPr>
            <a:spLocks noGrp="1"/>
          </p:cNvSpPr>
          <p:nvPr>
            <p:ph idx="1"/>
          </p:nvPr>
        </p:nvSpPr>
        <p:spPr/>
        <p:txBody>
          <a:bodyPr>
            <a:normAutofit fontScale="92500" lnSpcReduction="20000"/>
          </a:bodyPr>
          <a:lstStyle/>
          <a:p>
            <a:r>
              <a:rPr lang="nl-NL" dirty="0"/>
              <a:t>Get-Job</a:t>
            </a:r>
          </a:p>
          <a:p>
            <a:r>
              <a:rPr lang="nl-NL" dirty="0" err="1"/>
              <a:t>Receive</a:t>
            </a:r>
            <a:r>
              <a:rPr lang="nl-NL" dirty="0"/>
              <a:t>-Job</a:t>
            </a:r>
          </a:p>
          <a:p>
            <a:r>
              <a:rPr lang="nl-NL" dirty="0" err="1"/>
              <a:t>Remove</a:t>
            </a:r>
            <a:r>
              <a:rPr lang="nl-NL" dirty="0"/>
              <a:t>-Job</a:t>
            </a:r>
          </a:p>
          <a:p>
            <a:r>
              <a:rPr lang="nl-NL" dirty="0"/>
              <a:t>Resume-Job</a:t>
            </a:r>
          </a:p>
          <a:p>
            <a:r>
              <a:rPr lang="nl-NL" dirty="0"/>
              <a:t>Start-Job</a:t>
            </a:r>
          </a:p>
          <a:p>
            <a:r>
              <a:rPr lang="nl-NL" dirty="0"/>
              <a:t>Stop-Job</a:t>
            </a:r>
          </a:p>
          <a:p>
            <a:r>
              <a:rPr lang="nl-NL" dirty="0" err="1"/>
              <a:t>Suspend</a:t>
            </a:r>
            <a:r>
              <a:rPr lang="nl-NL" dirty="0"/>
              <a:t>-Job</a:t>
            </a:r>
          </a:p>
          <a:p>
            <a:r>
              <a:rPr lang="nl-NL" dirty="0" err="1"/>
              <a:t>Wait</a:t>
            </a:r>
            <a:r>
              <a:rPr lang="nl-NL" dirty="0"/>
              <a:t>-Job</a:t>
            </a:r>
          </a:p>
          <a:p>
            <a:endParaRPr lang="nl-NL" dirty="0"/>
          </a:p>
        </p:txBody>
      </p:sp>
      <p:sp>
        <p:nvSpPr>
          <p:cNvPr id="4" name="Tijdelijke aanduiding voor datum 3">
            <a:extLst>
              <a:ext uri="{FF2B5EF4-FFF2-40B4-BE49-F238E27FC236}">
                <a16:creationId xmlns:a16="http://schemas.microsoft.com/office/drawing/2014/main" id="{8E7B7DD3-DE71-46E1-85D6-B22841176898}"/>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8A229659-4B1E-4059-9776-C536858BDA12}"/>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7A776E12-B7CB-4246-A86D-AF9DD266C385}"/>
              </a:ext>
            </a:extLst>
          </p:cNvPr>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7" name="Picture 2">
            <a:extLst>
              <a:ext uri="{FF2B5EF4-FFF2-40B4-BE49-F238E27FC236}">
                <a16:creationId xmlns:a16="http://schemas.microsoft.com/office/drawing/2014/main" id="{D9AD6067-1D28-44B3-877F-713D60B3DC5C}"/>
              </a:ext>
            </a:extLst>
          </p:cNvPr>
          <p:cNvPicPr>
            <a:picLocks noChangeAspect="1" noChangeArrowheads="1"/>
          </p:cNvPicPr>
          <p:nvPr/>
        </p:nvPicPr>
        <p:blipFill>
          <a:blip r:embed="rId2" cstate="print"/>
          <a:srcRect/>
          <a:stretch>
            <a:fillRect/>
          </a:stretch>
        </p:blipFill>
        <p:spPr bwMode="auto">
          <a:xfrm>
            <a:off x="6009502" y="2174045"/>
            <a:ext cx="4819528" cy="3316969"/>
          </a:xfrm>
          <a:prstGeom prst="rect">
            <a:avLst/>
          </a:prstGeom>
          <a:noFill/>
          <a:ln w="9525">
            <a:noFill/>
            <a:miter lim="800000"/>
            <a:headEnd/>
            <a:tailEnd/>
          </a:ln>
        </p:spPr>
      </p:pic>
    </p:spTree>
    <p:extLst>
      <p:ext uri="{BB962C8B-B14F-4D97-AF65-F5344CB8AC3E}">
        <p14:creationId xmlns:p14="http://schemas.microsoft.com/office/powerpoint/2010/main" val="32957835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10E111-9227-48C9-84FD-A357C8400833}"/>
              </a:ext>
            </a:extLst>
          </p:cNvPr>
          <p:cNvSpPr>
            <a:spLocks noGrp="1"/>
          </p:cNvSpPr>
          <p:nvPr>
            <p:ph type="title"/>
          </p:nvPr>
        </p:nvSpPr>
        <p:spPr>
          <a:xfrm>
            <a:off x="1141413" y="609600"/>
            <a:ext cx="9905998" cy="1228078"/>
          </a:xfrm>
        </p:spPr>
        <p:txBody>
          <a:bodyPr/>
          <a:lstStyle/>
          <a:p>
            <a:r>
              <a:rPr lang="nl-NL" dirty="0"/>
              <a:t>Master </a:t>
            </a:r>
            <a:r>
              <a:rPr lang="nl-NL" dirty="0" err="1"/>
              <a:t>and</a:t>
            </a:r>
            <a:r>
              <a:rPr lang="nl-NL" dirty="0"/>
              <a:t> </a:t>
            </a:r>
            <a:r>
              <a:rPr lang="nl-NL" dirty="0" err="1"/>
              <a:t>child</a:t>
            </a:r>
            <a:r>
              <a:rPr lang="nl-NL" dirty="0"/>
              <a:t> jobs</a:t>
            </a:r>
          </a:p>
        </p:txBody>
      </p:sp>
      <p:sp>
        <p:nvSpPr>
          <p:cNvPr id="3" name="Tijdelijke aanduiding voor inhoud 2">
            <a:extLst>
              <a:ext uri="{FF2B5EF4-FFF2-40B4-BE49-F238E27FC236}">
                <a16:creationId xmlns:a16="http://schemas.microsoft.com/office/drawing/2014/main" id="{C0D727EC-C8E1-4E27-ABC4-4010C0D815E8}"/>
              </a:ext>
            </a:extLst>
          </p:cNvPr>
          <p:cNvSpPr>
            <a:spLocks noGrp="1"/>
          </p:cNvSpPr>
          <p:nvPr>
            <p:ph idx="1"/>
          </p:nvPr>
        </p:nvSpPr>
        <p:spPr>
          <a:xfrm>
            <a:off x="1141413" y="2086253"/>
            <a:ext cx="9905998" cy="3704948"/>
          </a:xfrm>
        </p:spPr>
        <p:txBody>
          <a:bodyPr/>
          <a:lstStyle/>
          <a:p>
            <a:endParaRPr lang="nl-NL" dirty="0"/>
          </a:p>
        </p:txBody>
      </p:sp>
      <p:sp>
        <p:nvSpPr>
          <p:cNvPr id="4" name="Tijdelijke aanduiding voor datum 3">
            <a:extLst>
              <a:ext uri="{FF2B5EF4-FFF2-40B4-BE49-F238E27FC236}">
                <a16:creationId xmlns:a16="http://schemas.microsoft.com/office/drawing/2014/main" id="{5087CB24-4AAB-4089-ABD3-E325722D47D6}"/>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43780C2E-3CCD-4415-B9CE-348C4729C639}"/>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E7FE6C8C-5513-455B-8C50-8C37A157EF4A}"/>
              </a:ext>
            </a:extLst>
          </p:cNvPr>
          <p:cNvSpPr>
            <a:spLocks noGrp="1"/>
          </p:cNvSpPr>
          <p:nvPr>
            <p:ph type="sldNum" sz="quarter" idx="12"/>
          </p:nvPr>
        </p:nvSpPr>
        <p:spPr/>
        <p:txBody>
          <a:bodyPr/>
          <a:lstStyle/>
          <a:p>
            <a:fld id="{D57F1E4F-1CFF-5643-939E-217C01CDF565}" type="slidenum">
              <a:rPr lang="en-US" smtClean="0"/>
              <a:pPr/>
              <a:t>67</a:t>
            </a:fld>
            <a:endParaRPr lang="en-US" dirty="0"/>
          </a:p>
        </p:txBody>
      </p:sp>
      <p:sp>
        <p:nvSpPr>
          <p:cNvPr id="7" name="Rechthoek 6">
            <a:extLst>
              <a:ext uri="{FF2B5EF4-FFF2-40B4-BE49-F238E27FC236}">
                <a16:creationId xmlns:a16="http://schemas.microsoft.com/office/drawing/2014/main" id="{38188E5C-9F7E-4F4A-9B85-C67F2E9B8AA1}"/>
              </a:ext>
            </a:extLst>
          </p:cNvPr>
          <p:cNvSpPr/>
          <p:nvPr/>
        </p:nvSpPr>
        <p:spPr>
          <a:xfrm>
            <a:off x="1311745" y="2086814"/>
            <a:ext cx="2291863"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a:t>Get-WMIObject</a:t>
            </a:r>
            <a:endParaRPr lang="nl-NL" sz="1600" dirty="0"/>
          </a:p>
          <a:p>
            <a:pPr algn="ctr"/>
            <a:r>
              <a:rPr lang="nl-NL" sz="1600" dirty="0"/>
              <a:t>-</a:t>
            </a:r>
            <a:r>
              <a:rPr lang="nl-NL" sz="1600" dirty="0" err="1"/>
              <a:t>comp</a:t>
            </a:r>
            <a:r>
              <a:rPr lang="nl-NL" sz="1600" dirty="0"/>
              <a:t> </a:t>
            </a:r>
            <a:r>
              <a:rPr lang="nl-NL" sz="1600" b="1" dirty="0"/>
              <a:t>host1,host2</a:t>
            </a:r>
          </a:p>
          <a:p>
            <a:pPr algn="ctr"/>
            <a:r>
              <a:rPr lang="nl-NL" sz="1600" dirty="0"/>
              <a:t>Win32_Bios </a:t>
            </a:r>
          </a:p>
          <a:p>
            <a:pPr algn="ctr"/>
            <a:r>
              <a:rPr lang="nl-NL" sz="1600" dirty="0"/>
              <a:t>-</a:t>
            </a:r>
            <a:r>
              <a:rPr lang="nl-NL" sz="1600" dirty="0" err="1"/>
              <a:t>asjob</a:t>
            </a:r>
            <a:endParaRPr lang="nl-NL" sz="1600" dirty="0"/>
          </a:p>
        </p:txBody>
      </p:sp>
      <p:sp>
        <p:nvSpPr>
          <p:cNvPr id="8" name="PIJL-RECHTS 4">
            <a:extLst>
              <a:ext uri="{FF2B5EF4-FFF2-40B4-BE49-F238E27FC236}">
                <a16:creationId xmlns:a16="http://schemas.microsoft.com/office/drawing/2014/main" id="{A1C9AB8E-14CB-4A53-BB53-939014FDF904}"/>
              </a:ext>
            </a:extLst>
          </p:cNvPr>
          <p:cNvSpPr/>
          <p:nvPr/>
        </p:nvSpPr>
        <p:spPr>
          <a:xfrm>
            <a:off x="3795513" y="234357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a:extLst>
              <a:ext uri="{FF2B5EF4-FFF2-40B4-BE49-F238E27FC236}">
                <a16:creationId xmlns:a16="http://schemas.microsoft.com/office/drawing/2014/main" id="{46307877-EED9-41B9-B676-590708714283}"/>
              </a:ext>
            </a:extLst>
          </p:cNvPr>
          <p:cNvSpPr/>
          <p:nvPr/>
        </p:nvSpPr>
        <p:spPr>
          <a:xfrm>
            <a:off x="4977775" y="2086814"/>
            <a:ext cx="338437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Master</a:t>
            </a:r>
            <a:r>
              <a:rPr lang="nl-NL" dirty="0"/>
              <a:t> Job</a:t>
            </a:r>
          </a:p>
        </p:txBody>
      </p:sp>
      <p:sp>
        <p:nvSpPr>
          <p:cNvPr id="10" name="Rechthoek 9">
            <a:extLst>
              <a:ext uri="{FF2B5EF4-FFF2-40B4-BE49-F238E27FC236}">
                <a16:creationId xmlns:a16="http://schemas.microsoft.com/office/drawing/2014/main" id="{E58D5925-B004-4696-B294-3DD157B1AD20}"/>
              </a:ext>
            </a:extLst>
          </p:cNvPr>
          <p:cNvSpPr/>
          <p:nvPr/>
        </p:nvSpPr>
        <p:spPr>
          <a:xfrm>
            <a:off x="4977775" y="2590870"/>
            <a:ext cx="108012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a:t>Childjob</a:t>
            </a:r>
            <a:r>
              <a:rPr lang="nl-NL" sz="1600" dirty="0"/>
              <a:t> Host 1</a:t>
            </a:r>
          </a:p>
        </p:txBody>
      </p:sp>
      <p:sp>
        <p:nvSpPr>
          <p:cNvPr id="11" name="Rechthoek 10">
            <a:extLst>
              <a:ext uri="{FF2B5EF4-FFF2-40B4-BE49-F238E27FC236}">
                <a16:creationId xmlns:a16="http://schemas.microsoft.com/office/drawing/2014/main" id="{5FD95B78-1E94-4245-8E1A-BA2A7BDDE985}"/>
              </a:ext>
            </a:extLst>
          </p:cNvPr>
          <p:cNvSpPr/>
          <p:nvPr/>
        </p:nvSpPr>
        <p:spPr>
          <a:xfrm>
            <a:off x="6129903" y="2590870"/>
            <a:ext cx="108012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a:t>Childjob</a:t>
            </a:r>
            <a:r>
              <a:rPr lang="nl-NL" sz="1600" dirty="0"/>
              <a:t> Host 2</a:t>
            </a:r>
          </a:p>
        </p:txBody>
      </p:sp>
      <p:sp>
        <p:nvSpPr>
          <p:cNvPr id="12" name="Rechthoek 11">
            <a:extLst>
              <a:ext uri="{FF2B5EF4-FFF2-40B4-BE49-F238E27FC236}">
                <a16:creationId xmlns:a16="http://schemas.microsoft.com/office/drawing/2014/main" id="{1BB92B71-990D-4832-88EC-185A523F347D}"/>
              </a:ext>
            </a:extLst>
          </p:cNvPr>
          <p:cNvSpPr/>
          <p:nvPr/>
        </p:nvSpPr>
        <p:spPr>
          <a:xfrm>
            <a:off x="7282031" y="2590870"/>
            <a:ext cx="108012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a:t>Childjob</a:t>
            </a:r>
            <a:r>
              <a:rPr lang="nl-NL" sz="1600" dirty="0"/>
              <a:t> Host…</a:t>
            </a:r>
          </a:p>
        </p:txBody>
      </p:sp>
      <p:sp>
        <p:nvSpPr>
          <p:cNvPr id="13" name="Rechthoek 12">
            <a:extLst>
              <a:ext uri="{FF2B5EF4-FFF2-40B4-BE49-F238E27FC236}">
                <a16:creationId xmlns:a16="http://schemas.microsoft.com/office/drawing/2014/main" id="{8918851E-0512-4ADB-A23A-1D0B18A7B962}"/>
              </a:ext>
            </a:extLst>
          </p:cNvPr>
          <p:cNvSpPr/>
          <p:nvPr/>
        </p:nvSpPr>
        <p:spPr>
          <a:xfrm>
            <a:off x="1313708" y="3887014"/>
            <a:ext cx="3344978" cy="2016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RAM  </a:t>
            </a:r>
          </a:p>
        </p:txBody>
      </p:sp>
      <p:sp>
        <p:nvSpPr>
          <p:cNvPr id="14" name="Ovaal 13">
            <a:extLst>
              <a:ext uri="{FF2B5EF4-FFF2-40B4-BE49-F238E27FC236}">
                <a16:creationId xmlns:a16="http://schemas.microsoft.com/office/drawing/2014/main" id="{B234CD7C-C425-4BDE-B64D-7732E0BE3779}"/>
              </a:ext>
            </a:extLst>
          </p:cNvPr>
          <p:cNvSpPr/>
          <p:nvPr/>
        </p:nvSpPr>
        <p:spPr>
          <a:xfrm>
            <a:off x="1457723" y="3959022"/>
            <a:ext cx="1933836" cy="93610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Eventlog</a:t>
            </a:r>
            <a:endParaRPr lang="nl-NL" dirty="0"/>
          </a:p>
        </p:txBody>
      </p:sp>
      <p:sp>
        <p:nvSpPr>
          <p:cNvPr id="15" name="Tekstvak 14">
            <a:extLst>
              <a:ext uri="{FF2B5EF4-FFF2-40B4-BE49-F238E27FC236}">
                <a16:creationId xmlns:a16="http://schemas.microsoft.com/office/drawing/2014/main" id="{5DDE911D-DEDF-4CBA-9587-DD5A9DC80D84}"/>
              </a:ext>
            </a:extLst>
          </p:cNvPr>
          <p:cNvSpPr txBox="1"/>
          <p:nvPr/>
        </p:nvSpPr>
        <p:spPr>
          <a:xfrm>
            <a:off x="5256562" y="3923853"/>
            <a:ext cx="2286001" cy="376844"/>
          </a:xfrm>
          <a:prstGeom prst="rect">
            <a:avLst/>
          </a:prstGeom>
          <a:noFill/>
        </p:spPr>
        <p:txBody>
          <a:bodyPr wrap="square" rtlCol="0">
            <a:spAutoFit/>
          </a:bodyPr>
          <a:lstStyle/>
          <a:p>
            <a:r>
              <a:rPr lang="nl-NL" dirty="0" err="1"/>
              <a:t>Receive-job</a:t>
            </a:r>
            <a:endParaRPr lang="nl-NL" dirty="0"/>
          </a:p>
        </p:txBody>
      </p:sp>
      <p:sp>
        <p:nvSpPr>
          <p:cNvPr id="16" name="Ovaal 15">
            <a:extLst>
              <a:ext uri="{FF2B5EF4-FFF2-40B4-BE49-F238E27FC236}">
                <a16:creationId xmlns:a16="http://schemas.microsoft.com/office/drawing/2014/main" id="{1DFF00E7-8EC9-44B9-B1E7-FC6E344B9D27}"/>
              </a:ext>
            </a:extLst>
          </p:cNvPr>
          <p:cNvSpPr/>
          <p:nvPr/>
        </p:nvSpPr>
        <p:spPr>
          <a:xfrm>
            <a:off x="5490170" y="4535086"/>
            <a:ext cx="1953435" cy="93610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Eventlog</a:t>
            </a:r>
            <a:endParaRPr lang="nl-NL" dirty="0"/>
          </a:p>
        </p:txBody>
      </p:sp>
      <p:sp>
        <p:nvSpPr>
          <p:cNvPr id="27" name="Tekstvak 26">
            <a:extLst>
              <a:ext uri="{FF2B5EF4-FFF2-40B4-BE49-F238E27FC236}">
                <a16:creationId xmlns:a16="http://schemas.microsoft.com/office/drawing/2014/main" id="{405BFDDD-F391-44A0-9921-C68E003098B4}"/>
              </a:ext>
            </a:extLst>
          </p:cNvPr>
          <p:cNvSpPr txBox="1"/>
          <p:nvPr/>
        </p:nvSpPr>
        <p:spPr>
          <a:xfrm>
            <a:off x="6718939" y="3926925"/>
            <a:ext cx="1152128" cy="369332"/>
          </a:xfrm>
          <a:prstGeom prst="rect">
            <a:avLst/>
          </a:prstGeom>
          <a:noFill/>
        </p:spPr>
        <p:txBody>
          <a:bodyPr wrap="square" rtlCol="0">
            <a:spAutoFit/>
          </a:bodyPr>
          <a:lstStyle/>
          <a:p>
            <a:r>
              <a:rPr lang="nl-NL" dirty="0"/>
              <a:t> -Keep</a:t>
            </a:r>
          </a:p>
        </p:txBody>
      </p:sp>
    </p:spTree>
    <p:extLst>
      <p:ext uri="{BB962C8B-B14F-4D97-AF65-F5344CB8AC3E}">
        <p14:creationId xmlns:p14="http://schemas.microsoft.com/office/powerpoint/2010/main" val="402192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100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50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50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14"/>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2" nodeType="click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4" grpId="1" animBg="1"/>
      <p:bldP spid="14" grpId="2" animBg="1"/>
      <p:bldP spid="15" grpId="0"/>
      <p:bldP spid="16" grpId="0" animBg="1"/>
      <p:bldP spid="2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24FB5C-2A21-45A9-8B88-93E8F32ED45A}"/>
              </a:ext>
            </a:extLst>
          </p:cNvPr>
          <p:cNvSpPr>
            <a:spLocks noGrp="1"/>
          </p:cNvSpPr>
          <p:nvPr>
            <p:ph type="title"/>
          </p:nvPr>
        </p:nvSpPr>
        <p:spPr/>
        <p:txBody>
          <a:bodyPr/>
          <a:lstStyle/>
          <a:p>
            <a:r>
              <a:rPr lang="nl-NL" dirty="0"/>
              <a:t>De Job levenscyclus &amp; </a:t>
            </a:r>
            <a:r>
              <a:rPr lang="nl-NL" dirty="0" err="1"/>
              <a:t>Scheduled</a:t>
            </a:r>
            <a:r>
              <a:rPr lang="nl-NL" dirty="0"/>
              <a:t> </a:t>
            </a:r>
            <a:r>
              <a:rPr lang="nl-NL" dirty="0" err="1"/>
              <a:t>tasks</a:t>
            </a:r>
            <a:br>
              <a:rPr lang="nl-NL" dirty="0"/>
            </a:br>
            <a:endParaRPr lang="nl-NL" dirty="0"/>
          </a:p>
        </p:txBody>
      </p:sp>
      <p:sp>
        <p:nvSpPr>
          <p:cNvPr id="3" name="Tijdelijke aanduiding voor inhoud 2">
            <a:extLst>
              <a:ext uri="{FF2B5EF4-FFF2-40B4-BE49-F238E27FC236}">
                <a16:creationId xmlns:a16="http://schemas.microsoft.com/office/drawing/2014/main" id="{BE6466EF-B593-4B8C-9FA4-7D3F66827070}"/>
              </a:ext>
            </a:extLst>
          </p:cNvPr>
          <p:cNvSpPr>
            <a:spLocks noGrp="1"/>
          </p:cNvSpPr>
          <p:nvPr>
            <p:ph idx="1"/>
          </p:nvPr>
        </p:nvSpPr>
        <p:spPr/>
        <p:txBody>
          <a:bodyPr/>
          <a:lstStyle/>
          <a:p>
            <a:r>
              <a:rPr lang="nl-NL" dirty="0"/>
              <a:t>Powershell vriendelijke </a:t>
            </a:r>
            <a:r>
              <a:rPr lang="nl-NL" dirty="0" err="1"/>
              <a:t>Task</a:t>
            </a:r>
            <a:r>
              <a:rPr lang="nl-NL" dirty="0"/>
              <a:t> </a:t>
            </a:r>
            <a:r>
              <a:rPr lang="nl-NL" dirty="0" err="1"/>
              <a:t>Scheduler</a:t>
            </a:r>
            <a:endParaRPr lang="nl-NL" dirty="0"/>
          </a:p>
          <a:p>
            <a:endParaRPr lang="nl-NL" dirty="0"/>
          </a:p>
          <a:p>
            <a:r>
              <a:rPr lang="nl-NL" dirty="0"/>
              <a:t>Wanneer			New-</a:t>
            </a:r>
            <a:r>
              <a:rPr lang="nl-NL" dirty="0" err="1"/>
              <a:t>JobTrigger</a:t>
            </a:r>
            <a:endParaRPr lang="nl-NL" dirty="0"/>
          </a:p>
          <a:p>
            <a:r>
              <a:rPr lang="nl-NL" dirty="0"/>
              <a:t>Opties			New-</a:t>
            </a:r>
            <a:r>
              <a:rPr lang="nl-NL" dirty="0" err="1"/>
              <a:t>ScheduledJobOption</a:t>
            </a:r>
            <a:endParaRPr lang="nl-NL" dirty="0"/>
          </a:p>
          <a:p>
            <a:r>
              <a:rPr lang="nl-NL" dirty="0"/>
              <a:t>Aanmaken		Register-</a:t>
            </a:r>
            <a:r>
              <a:rPr lang="nl-NL" dirty="0" err="1"/>
              <a:t>ScheduledJob</a:t>
            </a:r>
            <a:endParaRPr lang="nl-NL" dirty="0"/>
          </a:p>
          <a:p>
            <a:endParaRPr lang="nl-NL" dirty="0"/>
          </a:p>
        </p:txBody>
      </p:sp>
      <p:sp>
        <p:nvSpPr>
          <p:cNvPr id="4" name="Tijdelijke aanduiding voor datum 3">
            <a:extLst>
              <a:ext uri="{FF2B5EF4-FFF2-40B4-BE49-F238E27FC236}">
                <a16:creationId xmlns:a16="http://schemas.microsoft.com/office/drawing/2014/main" id="{584E30A9-B6CE-432A-9EA8-C906408F08A9}"/>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49770071-BE3E-441D-ADBE-9DEAEA5D3807}"/>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FDEA9855-412C-462D-8FE5-4ED1A78E79CF}"/>
              </a:ext>
            </a:extLst>
          </p:cNvPr>
          <p:cNvSpPr>
            <a:spLocks noGrp="1"/>
          </p:cNvSpPr>
          <p:nvPr>
            <p:ph type="sldNum" sz="quarter" idx="12"/>
          </p:nvPr>
        </p:nvSpPr>
        <p:spPr/>
        <p:txBody>
          <a:bodyPr/>
          <a:lstStyle/>
          <a:p>
            <a:fld id="{D57F1E4F-1CFF-5643-939E-217C01CDF565}" type="slidenum">
              <a:rPr lang="en-US" smtClean="0"/>
              <a:pPr/>
              <a:t>68</a:t>
            </a:fld>
            <a:endParaRPr lang="en-US" dirty="0"/>
          </a:p>
        </p:txBody>
      </p:sp>
      <p:sp>
        <p:nvSpPr>
          <p:cNvPr id="7" name="Title 2">
            <a:extLst>
              <a:ext uri="{FF2B5EF4-FFF2-40B4-BE49-F238E27FC236}">
                <a16:creationId xmlns:a16="http://schemas.microsoft.com/office/drawing/2014/main" id="{8F67FE8D-07F3-4873-A893-E8F195B362CA}"/>
              </a:ext>
            </a:extLst>
          </p:cNvPr>
          <p:cNvSpPr txBox="1">
            <a:spLocks/>
          </p:cNvSpPr>
          <p:nvPr/>
        </p:nvSpPr>
        <p:spPr>
          <a:xfrm>
            <a:off x="508000" y="457200"/>
            <a:ext cx="9134475" cy="1111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nl-NL" dirty="0"/>
          </a:p>
        </p:txBody>
      </p:sp>
      <p:pic>
        <p:nvPicPr>
          <p:cNvPr id="8" name="Picture 2">
            <a:extLst>
              <a:ext uri="{FF2B5EF4-FFF2-40B4-BE49-F238E27FC236}">
                <a16:creationId xmlns:a16="http://schemas.microsoft.com/office/drawing/2014/main" id="{7D3B9AD6-47F7-4621-A999-54EB53BCD992}"/>
              </a:ext>
            </a:extLst>
          </p:cNvPr>
          <p:cNvPicPr>
            <a:picLocks noChangeAspect="1" noChangeArrowheads="1"/>
          </p:cNvPicPr>
          <p:nvPr/>
        </p:nvPicPr>
        <p:blipFill>
          <a:blip r:embed="rId2" cstate="print"/>
          <a:srcRect/>
          <a:stretch>
            <a:fillRect/>
          </a:stretch>
        </p:blipFill>
        <p:spPr bwMode="auto">
          <a:xfrm>
            <a:off x="7051151" y="2042636"/>
            <a:ext cx="4713020" cy="3825504"/>
          </a:xfrm>
          <a:prstGeom prst="rect">
            <a:avLst/>
          </a:prstGeom>
          <a:noFill/>
          <a:ln w="9525">
            <a:noFill/>
            <a:miter lim="800000"/>
            <a:headEnd/>
            <a:tailEnd/>
          </a:ln>
        </p:spPr>
      </p:pic>
    </p:spTree>
    <p:extLst>
      <p:ext uri="{BB962C8B-B14F-4D97-AF65-F5344CB8AC3E}">
        <p14:creationId xmlns:p14="http://schemas.microsoft.com/office/powerpoint/2010/main" val="28896958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55239C3-75CA-4FCE-B7CC-B5AC5708D9FA}"/>
              </a:ext>
            </a:extLst>
          </p:cNvPr>
          <p:cNvSpPr>
            <a:spLocks noGrp="1"/>
          </p:cNvSpPr>
          <p:nvPr>
            <p:ph idx="1"/>
          </p:nvPr>
        </p:nvSpPr>
        <p:spPr/>
        <p:txBody>
          <a:bodyPr/>
          <a:lstStyle/>
          <a:p>
            <a:r>
              <a:rPr lang="nl-NL" dirty="0"/>
              <a:t>Creëer een background job die alle Powershell scripts op de C: schijf vind.</a:t>
            </a:r>
          </a:p>
          <a:p>
            <a:r>
              <a:rPr lang="nl-NL" dirty="0"/>
              <a:t>Hoe voer je het vorige commando uit op meerdere servers?</a:t>
            </a:r>
          </a:p>
          <a:p>
            <a:r>
              <a:rPr lang="nl-NL" dirty="0"/>
              <a:t>Voer dit uit op 2 systemen en stop de output van de 2</a:t>
            </a:r>
            <a:r>
              <a:rPr lang="nl-NL" baseline="30000" dirty="0"/>
              <a:t>e</a:t>
            </a:r>
            <a:r>
              <a:rPr lang="nl-NL" dirty="0"/>
              <a:t> server in een variabele</a:t>
            </a:r>
          </a:p>
          <a:p>
            <a:r>
              <a:rPr lang="nl-NL" dirty="0"/>
              <a:t>Creëer een background job die elke dag om 6 uur ‘s ochtends draait en de laatste 25 System </a:t>
            </a:r>
            <a:r>
              <a:rPr lang="nl-NL" dirty="0" err="1"/>
              <a:t>errors</a:t>
            </a:r>
            <a:r>
              <a:rPr lang="nl-NL" dirty="0"/>
              <a:t> uitleest en wegschrijft naar een XML file.</a:t>
            </a:r>
          </a:p>
          <a:p>
            <a:endParaRPr lang="nl-NL" dirty="0"/>
          </a:p>
        </p:txBody>
      </p:sp>
      <p:sp>
        <p:nvSpPr>
          <p:cNvPr id="4" name="Tijdelijke aanduiding voor datum 3">
            <a:extLst>
              <a:ext uri="{FF2B5EF4-FFF2-40B4-BE49-F238E27FC236}">
                <a16:creationId xmlns:a16="http://schemas.microsoft.com/office/drawing/2014/main" id="{286BDDB0-0234-41AD-AA20-6AB6EBCB3D21}"/>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5FDE35E5-AFBD-49E1-9A5E-21CB7D0ED1EF}"/>
              </a:ext>
            </a:extLst>
          </p:cNvPr>
          <p:cNvSpPr>
            <a:spLocks noGrp="1"/>
          </p:cNvSpPr>
          <p:nvPr>
            <p:ph type="ftr" sz="quarter" idx="11"/>
          </p:nvPr>
        </p:nvSpPr>
        <p:spPr/>
        <p:txBody>
          <a:bodyPr/>
          <a:lstStyle/>
          <a:p>
            <a:pPr algn="ctr"/>
            <a:r>
              <a:rPr lang="en-GB"/>
              <a:t>Introduction to powershell</a:t>
            </a:r>
            <a:endParaRPr lang="en-US" dirty="0"/>
          </a:p>
        </p:txBody>
      </p:sp>
      <p:sp>
        <p:nvSpPr>
          <p:cNvPr id="6" name="Tijdelijke aanduiding voor dianummer 5">
            <a:extLst>
              <a:ext uri="{FF2B5EF4-FFF2-40B4-BE49-F238E27FC236}">
                <a16:creationId xmlns:a16="http://schemas.microsoft.com/office/drawing/2014/main" id="{BD736E98-6458-4118-9E04-3BD02C5286A5}"/>
              </a:ext>
            </a:extLst>
          </p:cNvPr>
          <p:cNvSpPr>
            <a:spLocks noGrp="1"/>
          </p:cNvSpPr>
          <p:nvPr>
            <p:ph type="sldNum" sz="quarter" idx="12"/>
          </p:nvPr>
        </p:nvSpPr>
        <p:spPr/>
        <p:txBody>
          <a:bodyPr/>
          <a:lstStyle/>
          <a:p>
            <a:fld id="{D57F1E4F-1CFF-5643-939E-217C01CDF565}" type="slidenum">
              <a:rPr lang="en-US" smtClean="0"/>
              <a:pPr/>
              <a:t>69</a:t>
            </a:fld>
            <a:endParaRPr lang="en-US" dirty="0"/>
          </a:p>
        </p:txBody>
      </p:sp>
      <p:sp>
        <p:nvSpPr>
          <p:cNvPr id="9" name="Titel 8">
            <a:extLst>
              <a:ext uri="{FF2B5EF4-FFF2-40B4-BE49-F238E27FC236}">
                <a16:creationId xmlns:a16="http://schemas.microsoft.com/office/drawing/2014/main" id="{8994A8FA-78D9-4EAD-A508-A10C5754190D}"/>
              </a:ext>
            </a:extLst>
          </p:cNvPr>
          <p:cNvSpPr>
            <a:spLocks noGrp="1"/>
          </p:cNvSpPr>
          <p:nvPr>
            <p:ph type="title"/>
          </p:nvPr>
        </p:nvSpPr>
        <p:spPr>
          <a:xfrm>
            <a:off x="1141413" y="1100435"/>
            <a:ext cx="4241867" cy="923330"/>
          </a:xfrm>
          <a:prstGeom prst="rect">
            <a:avLst/>
          </a:prstGeom>
          <a:noFill/>
        </p:spPr>
        <p:txBody>
          <a:bodyPr wrap="none" lIns="91440" tIns="45720" rIns="91440" bIns="45720">
            <a:spAutoFit/>
          </a:bodyPr>
          <a:lstStyle/>
          <a:p>
            <a:r>
              <a:rPr lang="nl-N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opdrachten</a:t>
            </a:r>
          </a:p>
        </p:txBody>
      </p:sp>
    </p:spTree>
    <p:extLst>
      <p:ext uri="{BB962C8B-B14F-4D97-AF65-F5344CB8AC3E}">
        <p14:creationId xmlns:p14="http://schemas.microsoft.com/office/powerpoint/2010/main" val="3367517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CDA63-81FF-470D-97C3-55FF73A9BF5A}"/>
              </a:ext>
            </a:extLst>
          </p:cNvPr>
          <p:cNvSpPr>
            <a:spLocks noGrp="1"/>
          </p:cNvSpPr>
          <p:nvPr>
            <p:ph type="title"/>
          </p:nvPr>
        </p:nvSpPr>
        <p:spPr/>
        <p:txBody>
          <a:bodyPr/>
          <a:lstStyle/>
          <a:p>
            <a:r>
              <a:rPr lang="nl-NL" dirty="0"/>
              <a:t>Basis : </a:t>
            </a:r>
            <a:r>
              <a:rPr lang="nl-NL" dirty="0" err="1"/>
              <a:t>Tabcompletion</a:t>
            </a:r>
            <a:r>
              <a:rPr lang="nl-NL" dirty="0"/>
              <a:t>, Afkortingen, Alias</a:t>
            </a:r>
          </a:p>
        </p:txBody>
      </p:sp>
      <p:sp>
        <p:nvSpPr>
          <p:cNvPr id="3" name="Tijdelijke aanduiding voor inhoud 2">
            <a:extLst>
              <a:ext uri="{FF2B5EF4-FFF2-40B4-BE49-F238E27FC236}">
                <a16:creationId xmlns:a16="http://schemas.microsoft.com/office/drawing/2014/main" id="{0F89D7AE-08F9-4179-9232-97CDF1C0E1B0}"/>
              </a:ext>
            </a:extLst>
          </p:cNvPr>
          <p:cNvSpPr>
            <a:spLocks noGrp="1"/>
          </p:cNvSpPr>
          <p:nvPr>
            <p:ph idx="1"/>
          </p:nvPr>
        </p:nvSpPr>
        <p:spPr>
          <a:xfrm>
            <a:off x="1141413" y="2666999"/>
            <a:ext cx="9905998" cy="3431797"/>
          </a:xfrm>
        </p:spPr>
        <p:txBody>
          <a:bodyPr>
            <a:normAutofit fontScale="40000" lnSpcReduction="20000"/>
          </a:bodyPr>
          <a:lstStyle/>
          <a:p>
            <a:pPr>
              <a:defRPr/>
            </a:pPr>
            <a:r>
              <a:rPr lang="nl-NL" sz="4500" dirty="0"/>
              <a:t>Handige shortcuts voor het typen van commando’s</a:t>
            </a:r>
          </a:p>
          <a:p>
            <a:pPr>
              <a:buFont typeface="Wingdings" panose="05000000000000000000" pitchFamily="2" charset="2"/>
              <a:buChar char="§"/>
              <a:defRPr/>
            </a:pPr>
            <a:r>
              <a:rPr lang="nl-NL" sz="4500" dirty="0">
                <a:solidFill>
                  <a:srgbClr val="FF7053"/>
                </a:solidFill>
              </a:rPr>
              <a:t>Tab </a:t>
            </a:r>
            <a:r>
              <a:rPr lang="nl-NL" sz="4500" dirty="0" err="1">
                <a:solidFill>
                  <a:srgbClr val="FF7053"/>
                </a:solidFill>
              </a:rPr>
              <a:t>completion</a:t>
            </a:r>
            <a:r>
              <a:rPr lang="nl-NL" sz="4500" dirty="0">
                <a:solidFill>
                  <a:srgbClr val="FF7053"/>
                </a:solidFill>
              </a:rPr>
              <a:t>	</a:t>
            </a:r>
          </a:p>
          <a:p>
            <a:pPr marL="628650" lvl="1">
              <a:buFont typeface="Wingdings" panose="05000000000000000000" pitchFamily="2" charset="2"/>
              <a:buChar char="§"/>
              <a:defRPr/>
            </a:pPr>
            <a:r>
              <a:rPr lang="nl-NL" sz="4500" dirty="0">
                <a:solidFill>
                  <a:schemeClr val="tx1"/>
                </a:solidFill>
              </a:rPr>
              <a:t>Typ: get-se[tab]</a:t>
            </a:r>
          </a:p>
          <a:p>
            <a:pPr marL="628650" lvl="1">
              <a:buFont typeface="Wingdings" panose="05000000000000000000" pitchFamily="2" charset="2"/>
              <a:buChar char="§"/>
              <a:defRPr/>
            </a:pPr>
            <a:r>
              <a:rPr lang="nl-NL" sz="4500" dirty="0">
                <a:solidFill>
                  <a:schemeClr val="tx1"/>
                </a:solidFill>
              </a:rPr>
              <a:t>Typ: get-service –co[tab]</a:t>
            </a:r>
            <a:br>
              <a:rPr lang="nl-NL" sz="4500" dirty="0">
                <a:solidFill>
                  <a:schemeClr val="bg1"/>
                </a:solidFill>
              </a:rPr>
            </a:br>
            <a:endParaRPr lang="nl-NL" sz="4500" dirty="0">
              <a:solidFill>
                <a:schemeClr val="bg1"/>
              </a:solidFill>
            </a:endParaRPr>
          </a:p>
          <a:p>
            <a:pPr>
              <a:buFont typeface="Wingdings" panose="05000000000000000000" pitchFamily="2" charset="2"/>
              <a:buChar char="§"/>
              <a:defRPr/>
            </a:pPr>
            <a:r>
              <a:rPr lang="nl-NL" sz="4500" dirty="0">
                <a:solidFill>
                  <a:srgbClr val="FF7053"/>
                </a:solidFill>
              </a:rPr>
              <a:t>Parameter afkortingen</a:t>
            </a:r>
          </a:p>
          <a:p>
            <a:pPr marL="628650" lvl="1">
              <a:buFont typeface="Wingdings" panose="05000000000000000000" pitchFamily="2" charset="2"/>
              <a:buChar char="§"/>
              <a:defRPr/>
            </a:pPr>
            <a:r>
              <a:rPr lang="nl-NL" sz="4500" dirty="0">
                <a:solidFill>
                  <a:schemeClr val="tx1"/>
                </a:solidFill>
              </a:rPr>
              <a:t>Typ: get-service  –</a:t>
            </a:r>
            <a:r>
              <a:rPr lang="nl-NL" sz="4500" dirty="0" err="1">
                <a:solidFill>
                  <a:schemeClr val="tx1"/>
                </a:solidFill>
              </a:rPr>
              <a:t>comp</a:t>
            </a:r>
            <a:r>
              <a:rPr lang="nl-NL" sz="4500" dirty="0">
                <a:solidFill>
                  <a:schemeClr val="tx1"/>
                </a:solidFill>
              </a:rPr>
              <a:t>  </a:t>
            </a:r>
            <a:r>
              <a:rPr lang="nl-NL" sz="4500" dirty="0" err="1">
                <a:solidFill>
                  <a:schemeClr val="tx1"/>
                </a:solidFill>
              </a:rPr>
              <a:t>localhost</a:t>
            </a:r>
            <a:br>
              <a:rPr lang="nl-NL" sz="4500" dirty="0">
                <a:solidFill>
                  <a:schemeClr val="bg1"/>
                </a:solidFill>
              </a:rPr>
            </a:br>
            <a:endParaRPr lang="nl-NL" sz="4500" dirty="0">
              <a:solidFill>
                <a:schemeClr val="bg1"/>
              </a:solidFill>
            </a:endParaRPr>
          </a:p>
          <a:p>
            <a:pPr>
              <a:buFont typeface="Wingdings" panose="05000000000000000000" pitchFamily="2" charset="2"/>
              <a:buChar char="§"/>
              <a:defRPr/>
            </a:pPr>
            <a:r>
              <a:rPr lang="nl-NL" sz="4500" dirty="0">
                <a:solidFill>
                  <a:srgbClr val="FF7053"/>
                </a:solidFill>
              </a:rPr>
              <a:t>Parameter </a:t>
            </a:r>
            <a:r>
              <a:rPr lang="nl-NL" sz="4500" dirty="0" err="1">
                <a:solidFill>
                  <a:srgbClr val="FF7053"/>
                </a:solidFill>
              </a:rPr>
              <a:t>aliases</a:t>
            </a:r>
            <a:endParaRPr lang="nl-NL" sz="4500" dirty="0">
              <a:solidFill>
                <a:srgbClr val="FF7053"/>
              </a:solidFill>
            </a:endParaRPr>
          </a:p>
          <a:p>
            <a:pPr marL="628650" lvl="1">
              <a:buFont typeface="Wingdings" panose="05000000000000000000" pitchFamily="2" charset="2"/>
              <a:buChar char="§"/>
              <a:defRPr/>
            </a:pPr>
            <a:r>
              <a:rPr lang="nl-NL" sz="4500" dirty="0">
                <a:solidFill>
                  <a:schemeClr val="tx1"/>
                </a:solidFill>
              </a:rPr>
              <a:t>Typ: get-service –</a:t>
            </a:r>
            <a:r>
              <a:rPr lang="nl-NL" sz="4500" dirty="0" err="1">
                <a:solidFill>
                  <a:schemeClr val="tx1"/>
                </a:solidFill>
              </a:rPr>
              <a:t>cn</a:t>
            </a:r>
            <a:r>
              <a:rPr lang="nl-NL" sz="4500" dirty="0">
                <a:solidFill>
                  <a:schemeClr val="tx1"/>
                </a:solidFill>
              </a:rPr>
              <a:t> </a:t>
            </a:r>
            <a:r>
              <a:rPr lang="nl-NL" sz="4500" dirty="0" err="1">
                <a:solidFill>
                  <a:schemeClr val="tx1"/>
                </a:solidFill>
              </a:rPr>
              <a:t>localhost</a:t>
            </a:r>
            <a:endParaRPr lang="nl-NL" sz="4500" dirty="0">
              <a:solidFill>
                <a:schemeClr val="tx1"/>
              </a:solidFill>
            </a:endParaRPr>
          </a:p>
          <a:p>
            <a:endParaRPr lang="nl-NL" dirty="0"/>
          </a:p>
        </p:txBody>
      </p:sp>
      <p:sp>
        <p:nvSpPr>
          <p:cNvPr id="4" name="Tijdelijke aanduiding voor datum 3">
            <a:extLst>
              <a:ext uri="{FF2B5EF4-FFF2-40B4-BE49-F238E27FC236}">
                <a16:creationId xmlns:a16="http://schemas.microsoft.com/office/drawing/2014/main" id="{8A07BB4B-7BF2-42AF-86A2-9CD19FFB5E13}"/>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67E0BF1F-FC88-4039-BE75-9F9A7897A6A9}"/>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DD13CE8E-3A6C-4781-957A-888AFCCBE513}"/>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8747809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3D2861-7D2B-45FD-9216-5473BA76B6C6}"/>
              </a:ext>
            </a:extLst>
          </p:cNvPr>
          <p:cNvSpPr>
            <a:spLocks noGrp="1"/>
          </p:cNvSpPr>
          <p:nvPr>
            <p:ph type="title"/>
          </p:nvPr>
        </p:nvSpPr>
        <p:spPr/>
        <p:txBody>
          <a:bodyPr/>
          <a:lstStyle/>
          <a:p>
            <a:r>
              <a:rPr lang="nl-NL" dirty="0"/>
              <a:t>Password</a:t>
            </a:r>
          </a:p>
        </p:txBody>
      </p:sp>
      <p:sp>
        <p:nvSpPr>
          <p:cNvPr id="4" name="Tijdelijke aanduiding voor datum 3">
            <a:extLst>
              <a:ext uri="{FF2B5EF4-FFF2-40B4-BE49-F238E27FC236}">
                <a16:creationId xmlns:a16="http://schemas.microsoft.com/office/drawing/2014/main" id="{543E428E-C82C-42D5-84E4-8F62CB5F0BFC}"/>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E0201EA3-A4DD-408C-87C1-0CB1DF6B3E93}"/>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AA38A00D-C131-42DC-802A-32A6E888E0BA}"/>
              </a:ext>
            </a:extLst>
          </p:cNvPr>
          <p:cNvSpPr>
            <a:spLocks noGrp="1"/>
          </p:cNvSpPr>
          <p:nvPr>
            <p:ph type="sldNum" sz="quarter" idx="12"/>
          </p:nvPr>
        </p:nvSpPr>
        <p:spPr/>
        <p:txBody>
          <a:bodyPr/>
          <a:lstStyle/>
          <a:p>
            <a:fld id="{D57F1E4F-1CFF-5643-939E-217C01CDF565}" type="slidenum">
              <a:rPr lang="en-US" smtClean="0"/>
              <a:pPr/>
              <a:t>70</a:t>
            </a:fld>
            <a:endParaRPr lang="en-US" dirty="0"/>
          </a:p>
        </p:txBody>
      </p:sp>
      <p:sp>
        <p:nvSpPr>
          <p:cNvPr id="17" name="Subtitle 2">
            <a:extLst>
              <a:ext uri="{FF2B5EF4-FFF2-40B4-BE49-F238E27FC236}">
                <a16:creationId xmlns:a16="http://schemas.microsoft.com/office/drawing/2014/main" id="{14D46EA5-FA27-46F0-A2BE-E6D7E48828E0}"/>
              </a:ext>
            </a:extLst>
          </p:cNvPr>
          <p:cNvSpPr txBox="1">
            <a:spLocks/>
          </p:cNvSpPr>
          <p:nvPr/>
        </p:nvSpPr>
        <p:spPr>
          <a:xfrm>
            <a:off x="1141413" y="2471955"/>
            <a:ext cx="9905998" cy="326273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nl-NL" altLang="nl-NL" dirty="0" err="1"/>
              <a:t>Clear</a:t>
            </a:r>
            <a:r>
              <a:rPr lang="nl-NL" altLang="nl-NL" dirty="0"/>
              <a:t> tekst !!!!</a:t>
            </a:r>
          </a:p>
          <a:p>
            <a:r>
              <a:rPr lang="nl-NL" altLang="nl-NL" dirty="0"/>
              <a:t>Get-</a:t>
            </a:r>
            <a:r>
              <a:rPr lang="nl-NL" altLang="nl-NL" dirty="0" err="1"/>
              <a:t>credential</a:t>
            </a:r>
            <a:endParaRPr lang="nl-NL" altLang="nl-NL" dirty="0"/>
          </a:p>
          <a:p>
            <a:r>
              <a:rPr lang="nl-NL" altLang="nl-NL" dirty="0" err="1"/>
              <a:t>Hash</a:t>
            </a:r>
            <a:r>
              <a:rPr lang="nl-NL" altLang="nl-NL" dirty="0"/>
              <a:t> </a:t>
            </a:r>
            <a:r>
              <a:rPr lang="nl-NL" altLang="nl-NL" dirty="0" err="1"/>
              <a:t>you’re</a:t>
            </a:r>
            <a:r>
              <a:rPr lang="nl-NL" altLang="nl-NL" dirty="0"/>
              <a:t> password</a:t>
            </a:r>
          </a:p>
          <a:p>
            <a:r>
              <a:rPr lang="nl-NL" altLang="nl-NL" dirty="0" err="1"/>
              <a:t>Hash</a:t>
            </a:r>
            <a:r>
              <a:rPr lang="nl-NL" altLang="nl-NL" dirty="0"/>
              <a:t> </a:t>
            </a:r>
            <a:r>
              <a:rPr lang="nl-NL" altLang="nl-NL" dirty="0" err="1"/>
              <a:t>you’re</a:t>
            </a:r>
            <a:r>
              <a:rPr lang="nl-NL" altLang="nl-NL" dirty="0"/>
              <a:t> Password </a:t>
            </a:r>
            <a:r>
              <a:rPr lang="nl-NL" altLang="nl-NL" dirty="0" err="1"/>
              <a:t>with</a:t>
            </a:r>
            <a:r>
              <a:rPr lang="nl-NL" altLang="nl-NL" dirty="0"/>
              <a:t> AES </a:t>
            </a:r>
            <a:r>
              <a:rPr lang="nl-NL" altLang="nl-NL" dirty="0" err="1"/>
              <a:t>Key</a:t>
            </a:r>
            <a:endParaRPr lang="nl-NL" altLang="nl-NL" dirty="0"/>
          </a:p>
          <a:p>
            <a:pPr lvl="1"/>
            <a:r>
              <a:rPr lang="nl-NL" altLang="nl-NL" dirty="0" err="1"/>
              <a:t>Let’s</a:t>
            </a:r>
            <a:r>
              <a:rPr lang="nl-NL" altLang="nl-NL" dirty="0"/>
              <a:t> </a:t>
            </a:r>
            <a:r>
              <a:rPr lang="nl-NL" altLang="nl-NL" dirty="0" err="1"/>
              <a:t>Enrcypt</a:t>
            </a:r>
            <a:r>
              <a:rPr lang="nl-NL" altLang="nl-NL" dirty="0"/>
              <a:t> </a:t>
            </a:r>
            <a:r>
              <a:rPr lang="nl-NL" altLang="nl-NL" dirty="0" err="1"/>
              <a:t>you’re</a:t>
            </a:r>
            <a:r>
              <a:rPr lang="nl-NL" altLang="nl-NL" dirty="0"/>
              <a:t> AES </a:t>
            </a:r>
            <a:r>
              <a:rPr lang="nl-NL" altLang="nl-NL" dirty="0" err="1"/>
              <a:t>key</a:t>
            </a:r>
            <a:r>
              <a:rPr lang="nl-NL" altLang="nl-NL" dirty="0"/>
              <a:t> </a:t>
            </a:r>
            <a:r>
              <a:rPr lang="nl-NL" altLang="nl-NL" dirty="0" err="1"/>
              <a:t>aswell</a:t>
            </a:r>
            <a:endParaRPr lang="nl-NL" altLang="nl-NL" dirty="0"/>
          </a:p>
          <a:p>
            <a:r>
              <a:rPr lang="en-US" altLang="nl-NL" dirty="0"/>
              <a:t>Password database (</a:t>
            </a:r>
            <a:r>
              <a:rPr lang="en-US" altLang="nl-NL" dirty="0" err="1"/>
              <a:t>Keepass</a:t>
            </a:r>
            <a:r>
              <a:rPr lang="en-US" altLang="nl-NL" dirty="0"/>
              <a:t>) and </a:t>
            </a:r>
            <a:r>
              <a:rPr lang="en-US" altLang="nl-NL" dirty="0" err="1"/>
              <a:t>powershell</a:t>
            </a:r>
            <a:endParaRPr lang="en-US" altLang="nl-NL" dirty="0"/>
          </a:p>
          <a:p>
            <a:r>
              <a:rPr lang="en-US" altLang="nl-NL" dirty="0"/>
              <a:t>Password database Hashicorp Vault</a:t>
            </a:r>
          </a:p>
        </p:txBody>
      </p:sp>
      <p:sp>
        <p:nvSpPr>
          <p:cNvPr id="15" name="Rechthoek 14">
            <a:extLst>
              <a:ext uri="{FF2B5EF4-FFF2-40B4-BE49-F238E27FC236}">
                <a16:creationId xmlns:a16="http://schemas.microsoft.com/office/drawing/2014/main" id="{A52FCF68-908B-4DB7-94FF-67E798B24451}"/>
              </a:ext>
            </a:extLst>
          </p:cNvPr>
          <p:cNvSpPr/>
          <p:nvPr/>
        </p:nvSpPr>
        <p:spPr>
          <a:xfrm>
            <a:off x="6664129" y="1331267"/>
            <a:ext cx="5003293" cy="461665"/>
          </a:xfrm>
          <a:prstGeom prst="rect">
            <a:avLst/>
          </a:prstGeom>
          <a:noFill/>
        </p:spPr>
        <p:txBody>
          <a:bodyPr wrap="none" lIns="91440" tIns="45720" rIns="91440" bIns="45720">
            <a:spAutoFit/>
          </a:bodyPr>
          <a:lstStyle/>
          <a:p>
            <a:pPr algn="ctr"/>
            <a:r>
              <a:rPr lang="nl-NL"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JEA : Just </a:t>
            </a:r>
            <a:r>
              <a:rPr lang="nl-NL" sz="24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enough</a:t>
            </a:r>
            <a:r>
              <a:rPr lang="nl-NL"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Administration</a:t>
            </a:r>
            <a:endParaRPr lang="nl-NL"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4197519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4FA39D28-DFCD-468F-990D-C2C794772A53}"/>
              </a:ext>
            </a:extLst>
          </p:cNvPr>
          <p:cNvPicPr>
            <a:picLocks noChangeAspect="1"/>
          </p:cNvPicPr>
          <p:nvPr/>
        </p:nvPicPr>
        <p:blipFill>
          <a:blip r:embed="rId2"/>
          <a:stretch>
            <a:fillRect/>
          </a:stretch>
        </p:blipFill>
        <p:spPr>
          <a:xfrm>
            <a:off x="954107" y="0"/>
            <a:ext cx="10283786" cy="6858000"/>
          </a:xfrm>
          <a:prstGeom prst="rect">
            <a:avLst/>
          </a:prstGeom>
        </p:spPr>
      </p:pic>
      <p:sp>
        <p:nvSpPr>
          <p:cNvPr id="7" name="Tijdelijke aanduiding voor voettekst 6">
            <a:extLst>
              <a:ext uri="{FF2B5EF4-FFF2-40B4-BE49-F238E27FC236}">
                <a16:creationId xmlns:a16="http://schemas.microsoft.com/office/drawing/2014/main" id="{63AB19DA-F161-48D2-A581-367E53C60D57}"/>
              </a:ext>
            </a:extLst>
          </p:cNvPr>
          <p:cNvSpPr>
            <a:spLocks noGrp="1"/>
          </p:cNvSpPr>
          <p:nvPr>
            <p:ph type="ftr" sz="quarter" idx="11"/>
          </p:nvPr>
        </p:nvSpPr>
        <p:spPr/>
        <p:txBody>
          <a:bodyPr/>
          <a:lstStyle/>
          <a:p>
            <a:r>
              <a:rPr lang="en-US"/>
              <a:t>Introduction to powershell</a:t>
            </a:r>
            <a:endParaRPr lang="en-US" dirty="0"/>
          </a:p>
        </p:txBody>
      </p:sp>
      <p:sp>
        <p:nvSpPr>
          <p:cNvPr id="8" name="Tijdelijke aanduiding voor datum 7">
            <a:extLst>
              <a:ext uri="{FF2B5EF4-FFF2-40B4-BE49-F238E27FC236}">
                <a16:creationId xmlns:a16="http://schemas.microsoft.com/office/drawing/2014/main" id="{0AE75C74-E684-40F6-9DCF-5FFFFF459C9F}"/>
              </a:ext>
            </a:extLst>
          </p:cNvPr>
          <p:cNvSpPr>
            <a:spLocks noGrp="1"/>
          </p:cNvSpPr>
          <p:nvPr>
            <p:ph type="dt" sz="half" idx="10"/>
          </p:nvPr>
        </p:nvSpPr>
        <p:spPr/>
        <p:txBody>
          <a:bodyPr/>
          <a:lstStyle/>
          <a:p>
            <a:r>
              <a:rPr lang="nl-NL"/>
              <a:t>11/19/2018</a:t>
            </a:r>
            <a:endParaRPr lang="en-US" dirty="0"/>
          </a:p>
        </p:txBody>
      </p:sp>
      <p:sp>
        <p:nvSpPr>
          <p:cNvPr id="9" name="Tijdelijke aanduiding voor dianummer 8">
            <a:extLst>
              <a:ext uri="{FF2B5EF4-FFF2-40B4-BE49-F238E27FC236}">
                <a16:creationId xmlns:a16="http://schemas.microsoft.com/office/drawing/2014/main" id="{B252C202-439A-4333-B4DD-40508F4AF03C}"/>
              </a:ext>
            </a:extLst>
          </p:cNvPr>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520333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C9DEA2-28AC-4A27-ABA7-47EDC88FFD79}"/>
              </a:ext>
            </a:extLst>
          </p:cNvPr>
          <p:cNvSpPr>
            <a:spLocks noGrp="1"/>
          </p:cNvSpPr>
          <p:nvPr>
            <p:ph type="title"/>
          </p:nvPr>
        </p:nvSpPr>
        <p:spPr/>
        <p:txBody>
          <a:bodyPr/>
          <a:lstStyle/>
          <a:p>
            <a:r>
              <a:rPr lang="nl-NL" dirty="0"/>
              <a:t>Basis : Parameter</a:t>
            </a:r>
          </a:p>
        </p:txBody>
      </p:sp>
      <p:sp>
        <p:nvSpPr>
          <p:cNvPr id="4" name="Tijdelijke aanduiding voor datum 3">
            <a:extLst>
              <a:ext uri="{FF2B5EF4-FFF2-40B4-BE49-F238E27FC236}">
                <a16:creationId xmlns:a16="http://schemas.microsoft.com/office/drawing/2014/main" id="{D9D252ED-3A7D-4762-A085-528AB6A95D4A}"/>
              </a:ext>
            </a:extLst>
          </p:cNvPr>
          <p:cNvSpPr>
            <a:spLocks noGrp="1"/>
          </p:cNvSpPr>
          <p:nvPr>
            <p:ph type="dt" sz="half" idx="10"/>
          </p:nvPr>
        </p:nvSpPr>
        <p:spPr/>
        <p:txBody>
          <a:bodyPr/>
          <a:lstStyle/>
          <a:p>
            <a:r>
              <a:rPr lang="nl-NL"/>
              <a:t>11/19/2018</a:t>
            </a:r>
            <a:endParaRPr lang="en-US" dirty="0"/>
          </a:p>
        </p:txBody>
      </p:sp>
      <p:sp>
        <p:nvSpPr>
          <p:cNvPr id="5" name="Tijdelijke aanduiding voor voettekst 4">
            <a:extLst>
              <a:ext uri="{FF2B5EF4-FFF2-40B4-BE49-F238E27FC236}">
                <a16:creationId xmlns:a16="http://schemas.microsoft.com/office/drawing/2014/main" id="{7DB91E35-DA3F-4D91-9121-66D8758C1E4E}"/>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90517BAC-2684-4FF5-A408-6040D5265328}"/>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7" name="Subtitle 2">
            <a:extLst>
              <a:ext uri="{FF2B5EF4-FFF2-40B4-BE49-F238E27FC236}">
                <a16:creationId xmlns:a16="http://schemas.microsoft.com/office/drawing/2014/main" id="{88D53608-A359-441E-8A5F-5D0570106268}"/>
              </a:ext>
            </a:extLst>
          </p:cNvPr>
          <p:cNvSpPr txBox="1">
            <a:spLocks/>
          </p:cNvSpPr>
          <p:nvPr/>
        </p:nvSpPr>
        <p:spPr>
          <a:xfrm>
            <a:off x="1343121" y="2840106"/>
            <a:ext cx="8469067" cy="188647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nl-NL" altLang="nl-NL" dirty="0" err="1">
                <a:solidFill>
                  <a:srgbClr val="FF7053"/>
                </a:solidFill>
              </a:rPr>
              <a:t>Named</a:t>
            </a:r>
            <a:r>
              <a:rPr lang="nl-NL" altLang="nl-NL" dirty="0">
                <a:solidFill>
                  <a:srgbClr val="FF7053"/>
                </a:solidFill>
              </a:rPr>
              <a:t> en Positionele parameters</a:t>
            </a:r>
          </a:p>
          <a:p>
            <a:pPr lvl="1"/>
            <a:r>
              <a:rPr lang="nl-NL" altLang="nl-NL" dirty="0">
                <a:solidFill>
                  <a:schemeClr val="tx1"/>
                </a:solidFill>
              </a:rPr>
              <a:t>Typ: get-service –</a:t>
            </a:r>
            <a:r>
              <a:rPr lang="nl-NL" altLang="nl-NL" dirty="0" err="1">
                <a:solidFill>
                  <a:schemeClr val="tx1"/>
                </a:solidFill>
              </a:rPr>
              <a:t>computername</a:t>
            </a:r>
            <a:r>
              <a:rPr lang="nl-NL" altLang="nl-NL" dirty="0">
                <a:solidFill>
                  <a:schemeClr val="tx1"/>
                </a:solidFill>
              </a:rPr>
              <a:t> </a:t>
            </a:r>
            <a:r>
              <a:rPr lang="nl-NL" altLang="nl-NL" dirty="0" err="1">
                <a:solidFill>
                  <a:schemeClr val="tx1"/>
                </a:solidFill>
              </a:rPr>
              <a:t>localhost</a:t>
            </a:r>
            <a:endParaRPr lang="nl-NL" altLang="nl-NL" dirty="0">
              <a:solidFill>
                <a:schemeClr val="tx1"/>
              </a:solidFill>
            </a:endParaRPr>
          </a:p>
          <a:p>
            <a:pPr lvl="1"/>
            <a:r>
              <a:rPr lang="en-US" altLang="nl-NL" dirty="0" err="1">
                <a:solidFill>
                  <a:schemeClr val="tx1"/>
                </a:solidFill>
              </a:rPr>
              <a:t>Typ</a:t>
            </a:r>
            <a:r>
              <a:rPr lang="en-US" altLang="nl-NL" dirty="0">
                <a:solidFill>
                  <a:schemeClr val="tx1"/>
                </a:solidFill>
              </a:rPr>
              <a:t>: get-service –name </a:t>
            </a:r>
            <a:r>
              <a:rPr lang="en-US" altLang="nl-NL" dirty="0" err="1">
                <a:solidFill>
                  <a:schemeClr val="tx1"/>
                </a:solidFill>
              </a:rPr>
              <a:t>wuauserv</a:t>
            </a:r>
            <a:endParaRPr lang="nl-NL" altLang="nl-NL" dirty="0">
              <a:solidFill>
                <a:schemeClr val="tx1"/>
              </a:solidFill>
            </a:endParaRPr>
          </a:p>
          <a:p>
            <a:pPr lvl="1"/>
            <a:r>
              <a:rPr lang="nl-NL" altLang="nl-NL" dirty="0">
                <a:solidFill>
                  <a:schemeClr val="tx1"/>
                </a:solidFill>
              </a:rPr>
              <a:t>Typ: get-service </a:t>
            </a:r>
            <a:r>
              <a:rPr lang="nl-NL" altLang="nl-NL" dirty="0" err="1">
                <a:solidFill>
                  <a:schemeClr val="tx1"/>
                </a:solidFill>
              </a:rPr>
              <a:t>wuauserv</a:t>
            </a:r>
            <a:endParaRPr lang="nl-NL" altLang="nl-NL" dirty="0">
              <a:solidFill>
                <a:schemeClr val="tx1"/>
              </a:solidFill>
            </a:endParaRPr>
          </a:p>
        </p:txBody>
      </p:sp>
      <p:pic>
        <p:nvPicPr>
          <p:cNvPr id="8" name="Picture 8">
            <a:extLst>
              <a:ext uri="{FF2B5EF4-FFF2-40B4-BE49-F238E27FC236}">
                <a16:creationId xmlns:a16="http://schemas.microsoft.com/office/drawing/2014/main" id="{46310A21-1F8B-4B47-B245-E6AA66B01A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3121" y="4921038"/>
            <a:ext cx="7984784"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a:extLst>
              <a:ext uri="{FF2B5EF4-FFF2-40B4-BE49-F238E27FC236}">
                <a16:creationId xmlns:a16="http://schemas.microsoft.com/office/drawing/2014/main" id="{AE6C57D9-0AAB-47D5-940A-BAF4436293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43121" y="4921038"/>
            <a:ext cx="7984784"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a:extLst>
              <a:ext uri="{FF2B5EF4-FFF2-40B4-BE49-F238E27FC236}">
                <a16:creationId xmlns:a16="http://schemas.microsoft.com/office/drawing/2014/main" id="{9FFFB2D1-F0A8-49E5-AC79-03760D543E4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43121" y="4921038"/>
            <a:ext cx="7984784"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328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hthoek: afgeronde hoeken 40">
            <a:extLst>
              <a:ext uri="{FF2B5EF4-FFF2-40B4-BE49-F238E27FC236}">
                <a16:creationId xmlns:a16="http://schemas.microsoft.com/office/drawing/2014/main" id="{33BDC7A2-A349-4967-9E1A-8A3E328A1EF3}"/>
              </a:ext>
            </a:extLst>
          </p:cNvPr>
          <p:cNvSpPr/>
          <p:nvPr/>
        </p:nvSpPr>
        <p:spPr>
          <a:xfrm rot="21437609">
            <a:off x="410057" y="1543641"/>
            <a:ext cx="9874637" cy="4397360"/>
          </a:xfrm>
          <a:prstGeom prst="roundRect">
            <a:avLst/>
          </a:prstGeom>
          <a:solidFill>
            <a:schemeClr val="tx1">
              <a:lumMod val="85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24BEEC98-0DCF-4347-B90E-097296AFCD9E}"/>
              </a:ext>
            </a:extLst>
          </p:cNvPr>
          <p:cNvSpPr>
            <a:spLocks noGrp="1"/>
          </p:cNvSpPr>
          <p:nvPr>
            <p:ph type="title"/>
          </p:nvPr>
        </p:nvSpPr>
        <p:spPr>
          <a:xfrm>
            <a:off x="1141413" y="609600"/>
            <a:ext cx="9905998" cy="1905000"/>
          </a:xfrm>
        </p:spPr>
        <p:txBody>
          <a:bodyPr/>
          <a:lstStyle/>
          <a:p>
            <a:r>
              <a:rPr lang="nl-NL" dirty="0"/>
              <a:t>Basis : de pipeline</a:t>
            </a:r>
            <a:br>
              <a:rPr lang="nl-NL" dirty="0"/>
            </a:br>
            <a:br>
              <a:rPr lang="nl-NL" dirty="0"/>
            </a:br>
            <a:endParaRPr lang="nl-NL" dirty="0"/>
          </a:p>
        </p:txBody>
      </p:sp>
      <p:sp>
        <p:nvSpPr>
          <p:cNvPr id="5" name="Tijdelijke aanduiding voor voettekst 4">
            <a:extLst>
              <a:ext uri="{FF2B5EF4-FFF2-40B4-BE49-F238E27FC236}">
                <a16:creationId xmlns:a16="http://schemas.microsoft.com/office/drawing/2014/main" id="{AC99DA59-DCF0-420C-8A21-FA73E8A715E1}"/>
              </a:ext>
            </a:extLst>
          </p:cNvPr>
          <p:cNvSpPr>
            <a:spLocks noGrp="1"/>
          </p:cNvSpPr>
          <p:nvPr>
            <p:ph type="ftr" sz="quarter" idx="11"/>
          </p:nvPr>
        </p:nvSpPr>
        <p:spPr/>
        <p:txBody>
          <a:bodyPr/>
          <a:lstStyle/>
          <a:p>
            <a:pPr algn="ctr"/>
            <a:r>
              <a:rPr lang="en-US"/>
              <a:t>Introduction to powershell</a:t>
            </a:r>
            <a:endParaRPr lang="en-US" dirty="0"/>
          </a:p>
        </p:txBody>
      </p:sp>
      <p:sp>
        <p:nvSpPr>
          <p:cNvPr id="6" name="Tijdelijke aanduiding voor dianummer 5">
            <a:extLst>
              <a:ext uri="{FF2B5EF4-FFF2-40B4-BE49-F238E27FC236}">
                <a16:creationId xmlns:a16="http://schemas.microsoft.com/office/drawing/2014/main" id="{F28747AF-FCFF-405D-823E-66D79FBD692C}"/>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7" name="Rechthoek 3">
            <a:extLst>
              <a:ext uri="{FF2B5EF4-FFF2-40B4-BE49-F238E27FC236}">
                <a16:creationId xmlns:a16="http://schemas.microsoft.com/office/drawing/2014/main" id="{097C9746-1047-458E-9EE0-DD64ACB6470A}"/>
              </a:ext>
            </a:extLst>
          </p:cNvPr>
          <p:cNvSpPr/>
          <p:nvPr/>
        </p:nvSpPr>
        <p:spPr>
          <a:xfrm rot="21299662">
            <a:off x="1476462" y="2356377"/>
            <a:ext cx="8892331" cy="849832"/>
          </a:xfrm>
          <a:prstGeom prst="rect">
            <a:avLst/>
          </a:prstGeom>
          <a:solidFill>
            <a:schemeClr val="bg1">
              <a:lumMod val="85000"/>
              <a:lumOff val="15000"/>
            </a:schemeClr>
          </a:solidFill>
          <a:ln>
            <a:solidFill>
              <a:schemeClr val="bg1">
                <a:lumMod val="75000"/>
                <a:lumOff val="25000"/>
              </a:schemeClr>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
        <p:nvSpPr>
          <p:cNvPr id="8" name="Stroomdiagram: Uitstel 4">
            <a:extLst>
              <a:ext uri="{FF2B5EF4-FFF2-40B4-BE49-F238E27FC236}">
                <a16:creationId xmlns:a16="http://schemas.microsoft.com/office/drawing/2014/main" id="{49E93712-9E4D-44B3-B35C-D8FE9428B6F3}"/>
              </a:ext>
            </a:extLst>
          </p:cNvPr>
          <p:cNvSpPr/>
          <p:nvPr/>
        </p:nvSpPr>
        <p:spPr>
          <a:xfrm>
            <a:off x="2879633" y="2164874"/>
            <a:ext cx="547044" cy="519329"/>
          </a:xfrm>
          <a:prstGeom prst="flowChartDelay">
            <a:avLst/>
          </a:prstGeom>
          <a:solidFill>
            <a:schemeClr val="accent6"/>
          </a:solidFill>
          <a:ln w="38100">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2800" b="1" dirty="0">
                <a:solidFill>
                  <a:schemeClr val="tx1">
                    <a:lumMod val="65000"/>
                    <a:lumOff val="35000"/>
                  </a:schemeClr>
                </a:solidFill>
              </a:rPr>
              <a:t>A</a:t>
            </a:r>
          </a:p>
        </p:txBody>
      </p:sp>
      <p:sp>
        <p:nvSpPr>
          <p:cNvPr id="9" name="Stroomdiagram: Uitstel 5">
            <a:extLst>
              <a:ext uri="{FF2B5EF4-FFF2-40B4-BE49-F238E27FC236}">
                <a16:creationId xmlns:a16="http://schemas.microsoft.com/office/drawing/2014/main" id="{742B7C92-8886-4846-B64C-97C7082A116D}"/>
              </a:ext>
            </a:extLst>
          </p:cNvPr>
          <p:cNvSpPr/>
          <p:nvPr/>
        </p:nvSpPr>
        <p:spPr>
          <a:xfrm>
            <a:off x="4682974" y="2380894"/>
            <a:ext cx="547044" cy="519329"/>
          </a:xfrm>
          <a:prstGeom prst="flowChartDelay">
            <a:avLst/>
          </a:prstGeom>
          <a:solidFill>
            <a:schemeClr val="accent6"/>
          </a:solidFill>
          <a:ln w="38100">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2800" b="1" dirty="0">
                <a:solidFill>
                  <a:schemeClr val="tx1">
                    <a:lumMod val="65000"/>
                    <a:lumOff val="35000"/>
                  </a:schemeClr>
                </a:solidFill>
              </a:rPr>
              <a:t>B</a:t>
            </a:r>
          </a:p>
        </p:txBody>
      </p:sp>
      <p:sp>
        <p:nvSpPr>
          <p:cNvPr id="10" name="Stroomdiagram: Uitstel 6">
            <a:extLst>
              <a:ext uri="{FF2B5EF4-FFF2-40B4-BE49-F238E27FC236}">
                <a16:creationId xmlns:a16="http://schemas.microsoft.com/office/drawing/2014/main" id="{2BB003AD-2CA4-40DC-AF18-64561D093431}"/>
              </a:ext>
            </a:extLst>
          </p:cNvPr>
          <p:cNvSpPr/>
          <p:nvPr/>
        </p:nvSpPr>
        <p:spPr>
          <a:xfrm>
            <a:off x="6659707" y="2622238"/>
            <a:ext cx="547044" cy="519329"/>
          </a:xfrm>
          <a:prstGeom prst="flowChartDelay">
            <a:avLst/>
          </a:prstGeom>
          <a:solidFill>
            <a:schemeClr val="accent6"/>
          </a:solidFill>
          <a:ln w="38100">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2800" b="1" dirty="0">
                <a:solidFill>
                  <a:schemeClr val="tx1">
                    <a:lumMod val="65000"/>
                    <a:lumOff val="35000"/>
                  </a:schemeClr>
                </a:solidFill>
              </a:rPr>
              <a:t>C</a:t>
            </a:r>
          </a:p>
        </p:txBody>
      </p:sp>
      <p:sp>
        <p:nvSpPr>
          <p:cNvPr id="11" name="Stroomdiagram: Uitstel 7">
            <a:extLst>
              <a:ext uri="{FF2B5EF4-FFF2-40B4-BE49-F238E27FC236}">
                <a16:creationId xmlns:a16="http://schemas.microsoft.com/office/drawing/2014/main" id="{7849321E-D93E-4FE1-9FE8-B22529141381}"/>
              </a:ext>
            </a:extLst>
          </p:cNvPr>
          <p:cNvSpPr/>
          <p:nvPr/>
        </p:nvSpPr>
        <p:spPr>
          <a:xfrm>
            <a:off x="9134060" y="2958288"/>
            <a:ext cx="547044" cy="519329"/>
          </a:xfrm>
          <a:prstGeom prst="flowChartDelay">
            <a:avLst/>
          </a:prstGeom>
          <a:solidFill>
            <a:schemeClr val="accent6"/>
          </a:solidFill>
          <a:ln w="38100">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2800" b="1" dirty="0">
                <a:solidFill>
                  <a:schemeClr val="tx1">
                    <a:lumMod val="65000"/>
                    <a:lumOff val="35000"/>
                  </a:schemeClr>
                </a:solidFill>
              </a:rPr>
              <a:t>D</a:t>
            </a:r>
          </a:p>
        </p:txBody>
      </p:sp>
      <p:sp>
        <p:nvSpPr>
          <p:cNvPr id="12" name="PIJL-RECHTS 8">
            <a:extLst>
              <a:ext uri="{FF2B5EF4-FFF2-40B4-BE49-F238E27FC236}">
                <a16:creationId xmlns:a16="http://schemas.microsoft.com/office/drawing/2014/main" id="{44AE3014-2C95-4B8E-BC8D-53C5F3B61354}"/>
              </a:ext>
            </a:extLst>
          </p:cNvPr>
          <p:cNvSpPr/>
          <p:nvPr/>
        </p:nvSpPr>
        <p:spPr>
          <a:xfrm rot="21385426">
            <a:off x="3491700" y="2363244"/>
            <a:ext cx="1065251" cy="410351"/>
          </a:xfrm>
          <a:prstGeom prst="rightArrow">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
        <p:nvSpPr>
          <p:cNvPr id="13" name="PIJL-RECHTS 9">
            <a:extLst>
              <a:ext uri="{FF2B5EF4-FFF2-40B4-BE49-F238E27FC236}">
                <a16:creationId xmlns:a16="http://schemas.microsoft.com/office/drawing/2014/main" id="{07385EA8-773B-4467-A5BA-B3E5DBBB3B35}"/>
              </a:ext>
            </a:extLst>
          </p:cNvPr>
          <p:cNvSpPr/>
          <p:nvPr/>
        </p:nvSpPr>
        <p:spPr>
          <a:xfrm rot="21322060">
            <a:off x="5347376" y="2587942"/>
            <a:ext cx="1211142" cy="410351"/>
          </a:xfrm>
          <a:prstGeom prst="rightArrow">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
        <p:nvSpPr>
          <p:cNvPr id="14" name="PIJL-RECHTS 10">
            <a:extLst>
              <a:ext uri="{FF2B5EF4-FFF2-40B4-BE49-F238E27FC236}">
                <a16:creationId xmlns:a16="http://schemas.microsoft.com/office/drawing/2014/main" id="{E80BD93B-E5D6-4898-A00B-7FA954A73733}"/>
              </a:ext>
            </a:extLst>
          </p:cNvPr>
          <p:cNvSpPr/>
          <p:nvPr/>
        </p:nvSpPr>
        <p:spPr>
          <a:xfrm rot="21243043">
            <a:off x="7361832" y="2862735"/>
            <a:ext cx="1468181" cy="410351"/>
          </a:xfrm>
          <a:prstGeom prst="rightArrow">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
        <p:nvSpPr>
          <p:cNvPr id="35" name="Pijl: omlaag 34">
            <a:extLst>
              <a:ext uri="{FF2B5EF4-FFF2-40B4-BE49-F238E27FC236}">
                <a16:creationId xmlns:a16="http://schemas.microsoft.com/office/drawing/2014/main" id="{7C52969B-4BDF-4D9C-A8BD-408E5CB8584F}"/>
              </a:ext>
            </a:extLst>
          </p:cNvPr>
          <p:cNvSpPr/>
          <p:nvPr/>
        </p:nvSpPr>
        <p:spPr>
          <a:xfrm>
            <a:off x="5434438" y="3264157"/>
            <a:ext cx="453451" cy="1139620"/>
          </a:xfrm>
          <a:prstGeom prst="downArrow">
            <a:avLst/>
          </a:prstGeom>
          <a:solidFill>
            <a:schemeClr val="accent6"/>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 name="Afbeelding 2">
            <a:extLst>
              <a:ext uri="{FF2B5EF4-FFF2-40B4-BE49-F238E27FC236}">
                <a16:creationId xmlns:a16="http://schemas.microsoft.com/office/drawing/2014/main" id="{7C413E3D-21C3-4002-94F5-F6333FF229CA}"/>
              </a:ext>
            </a:extLst>
          </p:cNvPr>
          <p:cNvPicPr>
            <a:picLocks noChangeAspect="1"/>
          </p:cNvPicPr>
          <p:nvPr/>
        </p:nvPicPr>
        <p:blipFill>
          <a:blip r:embed="rId2"/>
          <a:stretch>
            <a:fillRect/>
          </a:stretch>
        </p:blipFill>
        <p:spPr>
          <a:xfrm>
            <a:off x="-783017" y="4269323"/>
            <a:ext cx="11308466" cy="869882"/>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4" name="Tijdelijke aanduiding voor datum 3">
            <a:extLst>
              <a:ext uri="{FF2B5EF4-FFF2-40B4-BE49-F238E27FC236}">
                <a16:creationId xmlns:a16="http://schemas.microsoft.com/office/drawing/2014/main" id="{69DB9C1E-9FCC-401C-B202-177518C4D871}"/>
              </a:ext>
            </a:extLst>
          </p:cNvPr>
          <p:cNvSpPr>
            <a:spLocks noGrp="1"/>
          </p:cNvSpPr>
          <p:nvPr>
            <p:ph type="dt" sz="half" idx="10"/>
          </p:nvPr>
        </p:nvSpPr>
        <p:spPr/>
        <p:txBody>
          <a:bodyPr/>
          <a:lstStyle/>
          <a:p>
            <a:r>
              <a:rPr lang="nl-NL"/>
              <a:t>11/19/2018</a:t>
            </a:r>
            <a:endParaRPr lang="en-US" dirty="0"/>
          </a:p>
        </p:txBody>
      </p:sp>
    </p:spTree>
    <p:extLst>
      <p:ext uri="{BB962C8B-B14F-4D97-AF65-F5344CB8AC3E}">
        <p14:creationId xmlns:p14="http://schemas.microsoft.com/office/powerpoint/2010/main" val="4671326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aster">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D2C Template.potx" id="{28EBBDFE-731A-45EC-AEBB-E63047A87CAE}" vid="{9168B80A-7C6F-43E1-AF31-6789A55E610D}"/>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13370</TotalTime>
  <Words>3520</Words>
  <Application>Microsoft Office PowerPoint</Application>
  <PresentationFormat>Breedbeeld</PresentationFormat>
  <Paragraphs>855</Paragraphs>
  <Slides>71</Slides>
  <Notes>5</Notes>
  <HiddenSlides>14</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71</vt:i4>
      </vt:variant>
    </vt:vector>
  </HeadingPairs>
  <TitlesOfParts>
    <vt:vector size="76" baseType="lpstr">
      <vt:lpstr>Arial</vt:lpstr>
      <vt:lpstr>Calibri</vt:lpstr>
      <vt:lpstr>Century Gothic</vt:lpstr>
      <vt:lpstr>Wingdings</vt:lpstr>
      <vt:lpstr>Raster</vt:lpstr>
      <vt:lpstr>Introduction to Powershell</vt:lpstr>
      <vt:lpstr>Voorstellen: Mark van de Waarsenburg</vt:lpstr>
      <vt:lpstr>AGenda</vt:lpstr>
      <vt:lpstr>Wat is powershell?</vt:lpstr>
      <vt:lpstr>Basis : Console verus ISE</vt:lpstr>
      <vt:lpstr>Basis : CmdLets and Aliases</vt:lpstr>
      <vt:lpstr>Basis : Tabcompletion, Afkortingen, Alias</vt:lpstr>
      <vt:lpstr>Basis : Parameter</vt:lpstr>
      <vt:lpstr>Basis : de pipeline  </vt:lpstr>
      <vt:lpstr>De Pipeline (parameter binding)</vt:lpstr>
      <vt:lpstr>De Pipeline (parameter binding)</vt:lpstr>
      <vt:lpstr>Help Systeem</vt:lpstr>
      <vt:lpstr>Help systeem</vt:lpstr>
      <vt:lpstr>QUIZ &amp; Demo</vt:lpstr>
      <vt:lpstr>Wat is het juiste commando om de eigenschappen (properties) van de windows update service te zien ?  (named &amp; positionele parameters)</vt:lpstr>
      <vt:lpstr>Met welk commando kun je niet alle cmDlets opvragen die beginnen met get?</vt:lpstr>
      <vt:lpstr>Welke commando’s zijn onjuist?</vt:lpstr>
      <vt:lpstr>Hoe check je wat de alias van het cmdlet get-process is?</vt:lpstr>
      <vt:lpstr>We runnen onderstaand command. Wat is het resultaat? get-process | select-object Name,id |sort-object vm -decending</vt:lpstr>
      <vt:lpstr>Wat is het kortste mogelijke command voor : get-service  -computer localhost| sort-object status | where {$_.name –like “W*”} </vt:lpstr>
      <vt:lpstr>Write-output vs write-host</vt:lpstr>
      <vt:lpstr>Provider</vt:lpstr>
      <vt:lpstr>Provider</vt:lpstr>
      <vt:lpstr>Objecten</vt:lpstr>
      <vt:lpstr>Objecten : Core Commands</vt:lpstr>
      <vt:lpstr>Objecten : core commands</vt:lpstr>
      <vt:lpstr>Object : Core Commands</vt:lpstr>
      <vt:lpstr>Objecten : core commands</vt:lpstr>
      <vt:lpstr>Objecten : core commands</vt:lpstr>
      <vt:lpstr>formatting</vt:lpstr>
      <vt:lpstr>formatting</vt:lpstr>
      <vt:lpstr>QUIZ &amp; Demo</vt:lpstr>
      <vt:lpstr>List alle  running services en selecteer alleen de running services ?</vt:lpstr>
      <vt:lpstr>Check wanneer het useraccount username voor het laatst is aangepast?</vt:lpstr>
      <vt:lpstr>List alle  processen die beginnen met de letter W ?</vt:lpstr>
      <vt:lpstr>Hoe kun je zien wat voor properties, methods en type object de output is?</vt:lpstr>
      <vt:lpstr>Verander de default output van het commando “get-wmiobject ”naar Tabel en laat alleen de naam en het serienummer zien.  Zorg ervoor dat de output nog bruikbaar is!</vt:lpstr>
      <vt:lpstr>Eind  dagdeel 1</vt:lpstr>
      <vt:lpstr>variabelen</vt:lpstr>
      <vt:lpstr>variabelen</vt:lpstr>
      <vt:lpstr>variabelen</vt:lpstr>
      <vt:lpstr>QUIZ &amp; Demo</vt:lpstr>
      <vt:lpstr>Hoe kun maak je een variable met de naam XYZ  en de waarde 123 aan in powershell?</vt:lpstr>
      <vt:lpstr>Hoe pas je de waarde aan van een variable?</vt:lpstr>
      <vt:lpstr>Hoe verwijder je een variable?</vt:lpstr>
      <vt:lpstr>scripting</vt:lpstr>
      <vt:lpstr>scripting</vt:lpstr>
      <vt:lpstr>Scripting : scope</vt:lpstr>
      <vt:lpstr>scripting</vt:lpstr>
      <vt:lpstr>Demo</vt:lpstr>
      <vt:lpstr>Eind  dagdeel 1</vt:lpstr>
      <vt:lpstr>Belangrijke Cmdlets</vt:lpstr>
      <vt:lpstr>AGenda</vt:lpstr>
      <vt:lpstr>WMI (CIM)</vt:lpstr>
      <vt:lpstr>Introduction WMI</vt:lpstr>
      <vt:lpstr>PowerPoint-presentatie</vt:lpstr>
      <vt:lpstr>Wmi &amp; POwershell</vt:lpstr>
      <vt:lpstr>opdrachten</vt:lpstr>
      <vt:lpstr>Remoting</vt:lpstr>
      <vt:lpstr>Remoting </vt:lpstr>
      <vt:lpstr>Remoting weetjes</vt:lpstr>
      <vt:lpstr>Voorbeelden van remoting</vt:lpstr>
      <vt:lpstr>opdrachten</vt:lpstr>
      <vt:lpstr>Background jobs</vt:lpstr>
      <vt:lpstr>Background jobs</vt:lpstr>
      <vt:lpstr>Get-command –noun job</vt:lpstr>
      <vt:lpstr>Master and child jobs</vt:lpstr>
      <vt:lpstr>De Job levenscyclus &amp; Scheduled tasks </vt:lpstr>
      <vt:lpstr>opdrachten</vt:lpstr>
      <vt:lpstr>Password</vt:lpstr>
      <vt:lpstr>PowerPoint-presentatie</vt:lpstr>
    </vt:vector>
  </TitlesOfParts>
  <Company>D2C-IT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Powershell</dc:title>
  <dc:creator>Mark van de Waarsenburg</dc:creator>
  <cp:keywords>Introduction to Powershell</cp:keywords>
  <cp:lastModifiedBy>Mark van de Waarsenburg</cp:lastModifiedBy>
  <cp:revision>125</cp:revision>
  <cp:lastPrinted>2019-10-07T05:08:43Z</cp:lastPrinted>
  <dcterms:created xsi:type="dcterms:W3CDTF">2018-11-08T17:15:26Z</dcterms:created>
  <dcterms:modified xsi:type="dcterms:W3CDTF">2019-10-07T05:31:23Z</dcterms:modified>
</cp:coreProperties>
</file>